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  <p:sldMasterId id="2147483692" r:id="rId2"/>
    <p:sldMasterId id="2147483704" r:id="rId3"/>
  </p:sldMasterIdLst>
  <p:notesMasterIdLst>
    <p:notesMasterId r:id="rId34"/>
  </p:notesMasterIdLst>
  <p:sldIdLst>
    <p:sldId id="392" r:id="rId4"/>
    <p:sldId id="266" r:id="rId5"/>
    <p:sldId id="267" r:id="rId6"/>
    <p:sldId id="415" r:id="rId7"/>
    <p:sldId id="268" r:id="rId8"/>
    <p:sldId id="424" r:id="rId9"/>
    <p:sldId id="453" r:id="rId10"/>
    <p:sldId id="416" r:id="rId11"/>
    <p:sldId id="412" r:id="rId12"/>
    <p:sldId id="454" r:id="rId13"/>
    <p:sldId id="444" r:id="rId14"/>
    <p:sldId id="456" r:id="rId15"/>
    <p:sldId id="418" r:id="rId16"/>
    <p:sldId id="464" r:id="rId17"/>
    <p:sldId id="261" r:id="rId18"/>
    <p:sldId id="391" r:id="rId19"/>
    <p:sldId id="463" r:id="rId20"/>
    <p:sldId id="459" r:id="rId21"/>
    <p:sldId id="460" r:id="rId22"/>
    <p:sldId id="439" r:id="rId23"/>
    <p:sldId id="437" r:id="rId24"/>
    <p:sldId id="339" r:id="rId25"/>
    <p:sldId id="441" r:id="rId26"/>
    <p:sldId id="448" r:id="rId27"/>
    <p:sldId id="449" r:id="rId28"/>
    <p:sldId id="341" r:id="rId29"/>
    <p:sldId id="465" r:id="rId30"/>
    <p:sldId id="466" r:id="rId31"/>
    <p:sldId id="378" r:id="rId32"/>
    <p:sldId id="404" r:id="rId33"/>
  </p:sldIdLst>
  <p:sldSz cx="12192000" cy="6858000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00FF00"/>
    <a:srgbClr val="247AB5"/>
    <a:srgbClr val="A02307"/>
    <a:srgbClr val="000099"/>
    <a:srgbClr val="808080"/>
    <a:srgbClr val="FFA454"/>
    <a:srgbClr val="53B153"/>
    <a:srgbClr val="4401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2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6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6BE460-0979-45CA-9A56-B33483A27168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194FDD-1F13-4756-B46F-A5B0C8BC4C1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57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5F55F-D563-59E7-46C7-18595BB26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57BAD76-9C82-EA75-B568-DD503F3C2B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958D703-B984-E551-2742-6D457C998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FC6746B-2917-C881-5588-825388918E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Seite </a:t>
            </a:r>
            <a:fld id="{A17E7377-EDA5-4BAE-962D-3FBF683D1DC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2767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8BC47-22DB-F3A0-F36A-FB9D2CF45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F36F5F8-9755-E709-A4AC-4CEFADFF73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B072964-931D-5446-9979-FBB6D15EA5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E4849E-5CBF-180F-7F0B-E6011CA52D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Seite </a:t>
            </a:r>
            <a:fld id="{A17E7377-EDA5-4BAE-962D-3FBF683D1DC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4104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58FE6-D01E-593E-104C-672402CBB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A690987-DB2E-1635-4942-3AD5BD71C5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BED731F-2ADA-D923-E5BA-FB1F79BEA3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66A35A-1101-0901-DC62-C58F7B59CB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Seite </a:t>
            </a:r>
            <a:fld id="{A17E7377-EDA5-4BAE-962D-3FBF683D1DC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0712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9E32E-A713-7A9F-9F14-E0A791A9F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273688E-23D9-7E37-7436-D8BB869C38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0FD38B1-4968-9E1F-28BF-ECFA97DC00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3F3B40-025E-AB5D-38CE-BF93A73A19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Seite </a:t>
            </a:r>
            <a:fld id="{A17E7377-EDA5-4BAE-962D-3FBF683D1DC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8278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4D4A5-B6F8-52D2-CC0A-25078DE56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A043A55-A3F1-653E-41B4-EEB04A8FE4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0A97E6A-2FDD-0522-08D3-4E2D80B0A2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C0F1134-D66E-5940-B53F-EF96222AF9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Seite </a:t>
            </a:r>
            <a:fld id="{A17E7377-EDA5-4BAE-962D-3FBF683D1DC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5218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F6ED2-8CA9-5AB9-6E47-BDC1CEDB6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13246E8-E57C-B7EE-2F64-623E177636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77E811F-5D14-D58D-C448-76101B6792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2BB968E-0D98-9507-AF1B-92E60BFED3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Seite </a:t>
            </a:r>
            <a:fld id="{A17E7377-EDA5-4BAE-962D-3FBF683D1DC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1501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54058-E0E5-7FB4-A654-8C40B11B0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D59AFE9-B462-3DAD-5EE3-C873512E83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03F29B9-98DF-D19D-7E9D-C14416ED69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A2E2106-1DC8-8CDF-C91C-0102420DB3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Seite </a:t>
            </a:r>
            <a:fld id="{A17E7377-EDA5-4BAE-962D-3FBF683D1DCE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1955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61E0A-BA9D-4294-A6EE-DECE1AC125CE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02C08-07B4-4B88-9C79-C91CC34A967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560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61E0A-BA9D-4294-A6EE-DECE1AC125CE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02C08-07B4-4B88-9C79-C91CC34A967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05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61E0A-BA9D-4294-A6EE-DECE1AC125CE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02C08-07B4-4B88-9C79-C91CC34A967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652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528001" y="912001"/>
            <a:ext cx="11339412" cy="55077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719928" indent="-719928">
              <a:buFont typeface="Arial" panose="020B0604020202020204" pitchFamily="34" charset="0"/>
              <a:buChar char="•"/>
              <a:defRPr sz="2800"/>
            </a:lvl1pPr>
            <a:lvl2pPr marL="1439856" indent="-719928">
              <a:buFontTx/>
              <a:buNone/>
              <a:defRPr sz="2400"/>
            </a:lvl2pPr>
            <a:lvl3pPr marL="2159784" indent="-719928">
              <a:buFontTx/>
              <a:buNone/>
              <a:defRPr sz="1800"/>
            </a:lvl3pPr>
            <a:lvl4pPr>
              <a:buFontTx/>
              <a:buNone/>
              <a:defRPr/>
            </a:lvl4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6" name="Titelplatzhalter 1"/>
          <p:cNvSpPr>
            <a:spLocks noGrp="1"/>
          </p:cNvSpPr>
          <p:nvPr>
            <p:ph type="title"/>
          </p:nvPr>
        </p:nvSpPr>
        <p:spPr>
          <a:xfrm>
            <a:off x="273051" y="65057"/>
            <a:ext cx="10515600" cy="5923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8" name="Fußzeilenplatzhalter 116"/>
          <p:cNvSpPr>
            <a:spLocks noGrp="1"/>
          </p:cNvSpPr>
          <p:nvPr>
            <p:ph type="ftr" sz="quarter" idx="3"/>
          </p:nvPr>
        </p:nvSpPr>
        <p:spPr>
          <a:xfrm>
            <a:off x="274627" y="6600001"/>
            <a:ext cx="8160000" cy="19246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rgbClr val="003865"/>
                </a:solidFill>
              </a:defRPr>
            </a:lvl1pPr>
          </a:lstStyle>
          <a:p>
            <a:r>
              <a:rPr lang="de-DE" dirty="0"/>
              <a:t>Moritz Zaiss</a:t>
            </a:r>
          </a:p>
        </p:txBody>
      </p:sp>
      <p:sp>
        <p:nvSpPr>
          <p:cNvPr id="9" name="Datumsplatzhalter 117"/>
          <p:cNvSpPr>
            <a:spLocks noGrp="1"/>
          </p:cNvSpPr>
          <p:nvPr>
            <p:ph type="dt" sz="half" idx="2"/>
          </p:nvPr>
        </p:nvSpPr>
        <p:spPr>
          <a:xfrm>
            <a:off x="9079788" y="6600000"/>
            <a:ext cx="1440000" cy="192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rgbClr val="003865"/>
                </a:solidFill>
              </a:defRPr>
            </a:lvl1pPr>
          </a:lstStyle>
          <a:p>
            <a:fld id="{05E83C76-9343-49CB-B45E-C7355FBD7531}" type="datetime1">
              <a:rPr lang="de-DE" smtClean="0"/>
              <a:pPr/>
              <a:t>17.10.2025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56225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86875-48A3-461A-8C0A-4D365A734C0F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31BCF-962B-4D73-AA34-3B76CA2381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57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86875-48A3-461A-8C0A-4D365A734C0F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31BCF-962B-4D73-AA34-3B76CA2381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1212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86875-48A3-461A-8C0A-4D365A734C0F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31BCF-962B-4D73-AA34-3B76CA2381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1248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86875-48A3-461A-8C0A-4D365A734C0F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31BCF-962B-4D73-AA34-3B76CA2381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2356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86875-48A3-461A-8C0A-4D365A734C0F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31BCF-962B-4D73-AA34-3B76CA2381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7774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86875-48A3-461A-8C0A-4D365A734C0F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31BCF-962B-4D73-AA34-3B76CA2381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350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86875-48A3-461A-8C0A-4D365A734C0F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31BCF-962B-4D73-AA34-3B76CA2381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815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61E0A-BA9D-4294-A6EE-DECE1AC125CE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02C08-07B4-4B88-9C79-C91CC34A967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7701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86875-48A3-461A-8C0A-4D365A734C0F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31BCF-962B-4D73-AA34-3B76CA2381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1592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86875-48A3-461A-8C0A-4D365A734C0F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31BCF-962B-4D73-AA34-3B76CA2381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6560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86875-48A3-461A-8C0A-4D365A734C0F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31BCF-962B-4D73-AA34-3B76CA2381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5520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86875-48A3-461A-8C0A-4D365A734C0F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31BCF-962B-4D73-AA34-3B76CA2381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2557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86875-48A3-461A-8C0A-4D365A734C0F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31BCF-962B-4D73-AA34-3B76CA2381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265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86875-48A3-461A-8C0A-4D365A734C0F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31BCF-962B-4D73-AA34-3B76CA2381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4451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86875-48A3-461A-8C0A-4D365A734C0F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31BCF-962B-4D73-AA34-3B76CA2381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3529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86875-48A3-461A-8C0A-4D365A734C0F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31BCF-962B-4D73-AA34-3B76CA2381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860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86875-48A3-461A-8C0A-4D365A734C0F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31BCF-962B-4D73-AA34-3B76CA2381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790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86875-48A3-461A-8C0A-4D365A734C0F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31BCF-962B-4D73-AA34-3B76CA2381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161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61E0A-BA9D-4294-A6EE-DECE1AC125CE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02C08-07B4-4B88-9C79-C91CC34A967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1901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86875-48A3-461A-8C0A-4D365A734C0F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31BCF-962B-4D73-AA34-3B76CA2381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4443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86875-48A3-461A-8C0A-4D365A734C0F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31BCF-962B-4D73-AA34-3B76CA2381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6911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86875-48A3-461A-8C0A-4D365A734C0F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31BCF-962B-4D73-AA34-3B76CA2381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2776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86875-48A3-461A-8C0A-4D365A734C0F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31BCF-962B-4D73-AA34-3B76CA2381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075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86875-48A3-461A-8C0A-4D365A734C0F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31BCF-962B-4D73-AA34-3B76CA23811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060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528001" y="912001"/>
            <a:ext cx="11339412" cy="55077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719928" indent="-719928">
              <a:buFont typeface="Arial" panose="020B0604020202020204" pitchFamily="34" charset="0"/>
              <a:buChar char="•"/>
              <a:defRPr sz="2800"/>
            </a:lvl1pPr>
            <a:lvl2pPr marL="1439856" indent="-719928">
              <a:buFontTx/>
              <a:buNone/>
              <a:defRPr sz="2400"/>
            </a:lvl2pPr>
            <a:lvl3pPr marL="2159784" indent="-719928">
              <a:buFontTx/>
              <a:buNone/>
              <a:defRPr sz="1800"/>
            </a:lvl3pPr>
            <a:lvl4pPr>
              <a:buFontTx/>
              <a:buNone/>
              <a:defRPr/>
            </a:lvl4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6" name="Titelplatzhalter 1"/>
          <p:cNvSpPr>
            <a:spLocks noGrp="1"/>
          </p:cNvSpPr>
          <p:nvPr>
            <p:ph type="title"/>
          </p:nvPr>
        </p:nvSpPr>
        <p:spPr>
          <a:xfrm>
            <a:off x="273051" y="65057"/>
            <a:ext cx="10515600" cy="5923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8" name="Fußzeilenplatzhalter 116"/>
          <p:cNvSpPr>
            <a:spLocks noGrp="1"/>
          </p:cNvSpPr>
          <p:nvPr>
            <p:ph type="ftr" sz="quarter" idx="3"/>
          </p:nvPr>
        </p:nvSpPr>
        <p:spPr>
          <a:xfrm>
            <a:off x="274627" y="6600001"/>
            <a:ext cx="8160000" cy="19246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rgbClr val="003865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Moritz Zaiss</a:t>
            </a:r>
          </a:p>
        </p:txBody>
      </p:sp>
      <p:sp>
        <p:nvSpPr>
          <p:cNvPr id="9" name="Datumsplatzhalter 117"/>
          <p:cNvSpPr>
            <a:spLocks noGrp="1"/>
          </p:cNvSpPr>
          <p:nvPr>
            <p:ph type="dt" sz="half" idx="2"/>
          </p:nvPr>
        </p:nvSpPr>
        <p:spPr>
          <a:xfrm>
            <a:off x="9079788" y="6600000"/>
            <a:ext cx="1440000" cy="192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rgbClr val="003865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E83C76-9343-49CB-B45E-C7355FBD7531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17.10.2025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3293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528001" y="912001"/>
            <a:ext cx="11339412" cy="55077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719928" indent="-719928">
              <a:buFont typeface="Arial" panose="020B0604020202020204" pitchFamily="34" charset="0"/>
              <a:buChar char="•"/>
              <a:defRPr sz="2800"/>
            </a:lvl1pPr>
            <a:lvl2pPr marL="1439856" indent="-719928">
              <a:buFontTx/>
              <a:buNone/>
              <a:defRPr sz="2400"/>
            </a:lvl2pPr>
            <a:lvl3pPr marL="2159784" indent="-719928">
              <a:buFontTx/>
              <a:buNone/>
              <a:defRPr sz="1800"/>
            </a:lvl3pPr>
            <a:lvl4pPr>
              <a:buFontTx/>
              <a:buNone/>
              <a:defRPr/>
            </a:lvl4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6" name="Titelplatzhalter 1"/>
          <p:cNvSpPr>
            <a:spLocks noGrp="1"/>
          </p:cNvSpPr>
          <p:nvPr>
            <p:ph type="title"/>
          </p:nvPr>
        </p:nvSpPr>
        <p:spPr>
          <a:xfrm>
            <a:off x="273051" y="65057"/>
            <a:ext cx="10515600" cy="5923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8" name="Fußzeilenplatzhalter 116"/>
          <p:cNvSpPr>
            <a:spLocks noGrp="1"/>
          </p:cNvSpPr>
          <p:nvPr>
            <p:ph type="ftr" sz="quarter" idx="3"/>
          </p:nvPr>
        </p:nvSpPr>
        <p:spPr>
          <a:xfrm>
            <a:off x="274627" y="6600001"/>
            <a:ext cx="8160000" cy="19246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rgbClr val="003865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Moritz Zaiss</a:t>
            </a:r>
          </a:p>
        </p:txBody>
      </p:sp>
      <p:sp>
        <p:nvSpPr>
          <p:cNvPr id="9" name="Datumsplatzhalter 117"/>
          <p:cNvSpPr>
            <a:spLocks noGrp="1"/>
          </p:cNvSpPr>
          <p:nvPr>
            <p:ph type="dt" sz="half" idx="2"/>
          </p:nvPr>
        </p:nvSpPr>
        <p:spPr>
          <a:xfrm>
            <a:off x="9079788" y="6600000"/>
            <a:ext cx="1440000" cy="192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rgbClr val="003865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E83C76-9343-49CB-B45E-C7355FBD7531}" type="datetime1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865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17.10.2025</a:t>
            </a:fld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003865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9073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61E0A-BA9D-4294-A6EE-DECE1AC125CE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02C08-07B4-4B88-9C79-C91CC34A967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990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61E0A-BA9D-4294-A6EE-DECE1AC125CE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02C08-07B4-4B88-9C79-C91CC34A967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370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61E0A-BA9D-4294-A6EE-DECE1AC125CE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02C08-07B4-4B88-9C79-C91CC34A967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832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61E0A-BA9D-4294-A6EE-DECE1AC125CE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02C08-07B4-4B88-9C79-C91CC34A967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280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61E0A-BA9D-4294-A6EE-DECE1AC125CE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02C08-07B4-4B88-9C79-C91CC34A967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517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61E0A-BA9D-4294-A6EE-DECE1AC125CE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02C08-07B4-4B88-9C79-C91CC34A967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46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61E0A-BA9D-4294-A6EE-DECE1AC125CE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B02C08-07B4-4B88-9C79-C91CC34A967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70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EDDA2-8F96-48A6-B83C-F2996999DE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90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EDDA2-8F96-48A6-B83C-F2996999DE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343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26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3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7" Type="http://schemas.openxmlformats.org/officeDocument/2006/relationships/image" Target="../media/image4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14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11" Type="http://schemas.openxmlformats.org/officeDocument/2006/relationships/image" Target="../media/image53.png"/><Relationship Id="rId5" Type="http://schemas.openxmlformats.org/officeDocument/2006/relationships/image" Target="../media/image16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15.png"/><Relationship Id="rId9" Type="http://schemas.openxmlformats.org/officeDocument/2006/relationships/image" Target="../media/image51.jpeg"/><Relationship Id="rId1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microsoft.com/office/2007/relationships/hdphoto" Target="../media/hdphoto4.wdp"/><Relationship Id="rId3" Type="http://schemas.openxmlformats.org/officeDocument/2006/relationships/image" Target="../media/image550.png"/><Relationship Id="rId7" Type="http://schemas.openxmlformats.org/officeDocument/2006/relationships/image" Target="../media/image69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11" Type="http://schemas.microsoft.com/office/2007/relationships/hdphoto" Target="../media/hdphoto3.wdp"/><Relationship Id="rId5" Type="http://schemas.openxmlformats.org/officeDocument/2006/relationships/image" Target="../media/image15.png"/><Relationship Id="rId10" Type="http://schemas.openxmlformats.org/officeDocument/2006/relationships/image" Target="../media/image72.png"/><Relationship Id="rId4" Type="http://schemas.openxmlformats.org/officeDocument/2006/relationships/image" Target="../media/image14.png"/><Relationship Id="rId9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10.png"/><Relationship Id="rId7" Type="http://schemas.openxmlformats.org/officeDocument/2006/relationships/image" Target="../media/image69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11" Type="http://schemas.openxmlformats.org/officeDocument/2006/relationships/image" Target="../media/image74.png"/><Relationship Id="rId5" Type="http://schemas.openxmlformats.org/officeDocument/2006/relationships/image" Target="../media/image15.png"/><Relationship Id="rId10" Type="http://schemas.microsoft.com/office/2007/relationships/hdphoto" Target="../media/hdphoto3.wdp"/><Relationship Id="rId4" Type="http://schemas.openxmlformats.org/officeDocument/2006/relationships/image" Target="../media/image14.png"/><Relationship Id="rId9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530.png"/><Relationship Id="rId7" Type="http://schemas.openxmlformats.org/officeDocument/2006/relationships/image" Target="../media/image76.png"/><Relationship Id="rId12" Type="http://schemas.microsoft.com/office/2007/relationships/hdphoto" Target="../media/hdphoto3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11" Type="http://schemas.openxmlformats.org/officeDocument/2006/relationships/image" Target="../media/image72.png"/><Relationship Id="rId5" Type="http://schemas.openxmlformats.org/officeDocument/2006/relationships/image" Target="../media/image15.png"/><Relationship Id="rId10" Type="http://schemas.openxmlformats.org/officeDocument/2006/relationships/image" Target="../media/image79.png"/><Relationship Id="rId4" Type="http://schemas.openxmlformats.org/officeDocument/2006/relationships/image" Target="../media/image14.png"/><Relationship Id="rId9" Type="http://schemas.openxmlformats.org/officeDocument/2006/relationships/image" Target="../media/image7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emf"/><Relationship Id="rId3" Type="http://schemas.openxmlformats.org/officeDocument/2006/relationships/image" Target="../media/image14.png"/><Relationship Id="rId7" Type="http://schemas.openxmlformats.org/officeDocument/2006/relationships/image" Target="../media/image8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83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80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scholarship.org/uc/item/6q05n7pz" TargetMode="Externa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https://mrzero-core.readthedocs.io/en/latest/playground_mr0/overview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8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jpe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3.jpeg"/><Relationship Id="rId5" Type="http://schemas.microsoft.com/office/2007/relationships/hdphoto" Target="../media/hdphoto1.wdp"/><Relationship Id="rId10" Type="http://schemas.openxmlformats.org/officeDocument/2006/relationships/image" Target="../media/image26.jpeg"/><Relationship Id="rId4" Type="http://schemas.openxmlformats.org/officeDocument/2006/relationships/image" Target="../media/image22.png"/><Relationship Id="rId9" Type="http://schemas.openxmlformats.org/officeDocument/2006/relationships/hyperlink" Target="https://mrzero-core.readthedocs.io/en/latest/playground_mr0/overview.html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0.png"/><Relationship Id="rId7" Type="http://schemas.openxmlformats.org/officeDocument/2006/relationships/image" Target="../media/image27.jpeg"/><Relationship Id="rId12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11" Type="http://schemas.openxmlformats.org/officeDocument/2006/relationships/image" Target="../media/image31.png"/><Relationship Id="rId5" Type="http://schemas.openxmlformats.org/officeDocument/2006/relationships/image" Target="../media/image15.png"/><Relationship Id="rId10" Type="http://schemas.openxmlformats.org/officeDocument/2006/relationships/image" Target="../media/image30.jpeg"/><Relationship Id="rId4" Type="http://schemas.openxmlformats.org/officeDocument/2006/relationships/image" Target="../media/image14.png"/><Relationship Id="rId9" Type="http://schemas.openxmlformats.org/officeDocument/2006/relationships/image" Target="../media/image2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C5DF9983-2B1C-442B-B31B-8E41ACAA28D9}"/>
              </a:ext>
            </a:extLst>
          </p:cNvPr>
          <p:cNvSpPr/>
          <p:nvPr/>
        </p:nvSpPr>
        <p:spPr>
          <a:xfrm>
            <a:off x="6599976" y="5487302"/>
            <a:ext cx="2607398" cy="1370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30752" y="2779221"/>
            <a:ext cx="10530496" cy="2387600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Self-learning MRI with MR-zero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How end-to-end learning inspires sequence design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Prof. Dr. Moritz Zaiss 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de-DE" sz="3600" dirty="0" err="1">
                <a:solidFill>
                  <a:schemeClr val="bg1"/>
                </a:solidFill>
              </a:rPr>
              <a:t>Neuroradiology</a:t>
            </a:r>
            <a:r>
              <a:rPr lang="de-DE" sz="3600" dirty="0">
                <a:solidFill>
                  <a:schemeClr val="bg1"/>
                </a:solidFill>
              </a:rPr>
              <a:t>, University Hospital Erlangen</a:t>
            </a:r>
            <a:br>
              <a:rPr lang="de-DE" sz="3600" dirty="0">
                <a:solidFill>
                  <a:schemeClr val="bg1"/>
                </a:solidFill>
              </a:rPr>
            </a:br>
            <a:r>
              <a:rPr lang="de-DE" sz="3600" dirty="0">
                <a:solidFill>
                  <a:schemeClr val="bg1"/>
                </a:solidFill>
              </a:rPr>
              <a:t>Department </a:t>
            </a:r>
            <a:r>
              <a:rPr lang="de-DE" sz="3600" dirty="0" err="1">
                <a:solidFill>
                  <a:schemeClr val="bg1"/>
                </a:solidFill>
              </a:rPr>
              <a:t>of</a:t>
            </a:r>
            <a:r>
              <a:rPr lang="de-DE" sz="3600" dirty="0">
                <a:solidFill>
                  <a:schemeClr val="bg1"/>
                </a:solidFill>
              </a:rPr>
              <a:t> AI in </a:t>
            </a:r>
            <a:r>
              <a:rPr lang="de-DE" sz="3600" dirty="0" err="1">
                <a:solidFill>
                  <a:schemeClr val="bg1"/>
                </a:solidFill>
              </a:rPr>
              <a:t>biomedical</a:t>
            </a:r>
            <a:r>
              <a:rPr lang="de-DE" sz="3600" dirty="0">
                <a:solidFill>
                  <a:schemeClr val="bg1"/>
                </a:solidFill>
              </a:rPr>
              <a:t> </a:t>
            </a:r>
            <a:r>
              <a:rPr lang="de-DE" sz="3600" dirty="0" err="1">
                <a:solidFill>
                  <a:schemeClr val="bg1"/>
                </a:solidFill>
              </a:rPr>
              <a:t>engineering</a:t>
            </a:r>
            <a:br>
              <a:rPr lang="en-US" sz="3600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Grafik 24">
            <a:extLst>
              <a:ext uri="{FF2B5EF4-FFF2-40B4-BE49-F238E27FC236}">
                <a16:creationId xmlns:a16="http://schemas.microsoft.com/office/drawing/2014/main" id="{F0C67F3F-54DE-408B-947E-B370B1D294A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665200" y="5486867"/>
            <a:ext cx="3528392" cy="1380186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C1D5E73-00D2-4925-B200-856C33AC10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487302"/>
            <a:ext cx="7088863" cy="137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4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858D72-5B57-08C8-C1A6-72D077D33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6500C42-B7BD-C3BF-B9DA-1341FAF8501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69040" y="6600000"/>
            <a:ext cx="959875" cy="1920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1E77C4-F13C-4261-8B14-6DABA109B117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A7CAF3-7841-ADD1-D97B-77600DF81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90" y="205366"/>
            <a:ext cx="11907409" cy="818011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Task 3: </a:t>
            </a:r>
            <a:r>
              <a:rPr lang="de-DE" dirty="0" err="1">
                <a:solidFill>
                  <a:schemeClr val="bg1"/>
                </a:solidFill>
              </a:rPr>
              <a:t>encoding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imperfect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gradients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0C47F28-49BA-7932-6E14-C86C9ECE7F92}"/>
              </a:ext>
            </a:extLst>
          </p:cNvPr>
          <p:cNvGrpSpPr/>
          <p:nvPr/>
        </p:nvGrpSpPr>
        <p:grpSpPr>
          <a:xfrm>
            <a:off x="292103" y="1560812"/>
            <a:ext cx="8298430" cy="2913602"/>
            <a:chOff x="1530567" y="1746473"/>
            <a:chExt cx="11221011" cy="3522174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3C7B569C-A037-5C41-91BE-FEA35B9CEA63}"/>
                </a:ext>
              </a:extLst>
            </p:cNvPr>
            <p:cNvSpPr/>
            <p:nvPr/>
          </p:nvSpPr>
          <p:spPr>
            <a:xfrm>
              <a:off x="1530567" y="2189186"/>
              <a:ext cx="2588443" cy="3075842"/>
            </a:xfrm>
            <a:prstGeom prst="rect">
              <a:avLst/>
            </a:prstGeom>
            <a:solidFill>
              <a:srgbClr val="E7F0F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752DCF7B-0279-C90D-8213-BD78BC3DAED0}"/>
                </a:ext>
              </a:extLst>
            </p:cNvPr>
            <p:cNvSpPr/>
            <p:nvPr/>
          </p:nvSpPr>
          <p:spPr>
            <a:xfrm>
              <a:off x="4118142" y="2194466"/>
              <a:ext cx="2962919" cy="3069917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1ECF580E-9911-75C7-210C-799C7C507A9B}"/>
                </a:ext>
              </a:extLst>
            </p:cNvPr>
            <p:cNvSpPr/>
            <p:nvPr/>
          </p:nvSpPr>
          <p:spPr>
            <a:xfrm>
              <a:off x="7081063" y="2194466"/>
              <a:ext cx="2855635" cy="3074181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Parallelogramm 10">
              <a:extLst>
                <a:ext uri="{FF2B5EF4-FFF2-40B4-BE49-F238E27FC236}">
                  <a16:creationId xmlns:a16="http://schemas.microsoft.com/office/drawing/2014/main" id="{C53A75A4-384A-7D74-17DD-86918E6AE483}"/>
                </a:ext>
              </a:extLst>
            </p:cNvPr>
            <p:cNvSpPr/>
            <p:nvPr/>
          </p:nvSpPr>
          <p:spPr>
            <a:xfrm>
              <a:off x="4117013" y="1927787"/>
              <a:ext cx="3238162" cy="273519"/>
            </a:xfrm>
            <a:prstGeom prst="parallelogram">
              <a:avLst>
                <a:gd name="adj" fmla="val 70145"/>
              </a:avLst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Parallelogramm 12">
              <a:extLst>
                <a:ext uri="{FF2B5EF4-FFF2-40B4-BE49-F238E27FC236}">
                  <a16:creationId xmlns:a16="http://schemas.microsoft.com/office/drawing/2014/main" id="{5CFC676E-6066-5984-EAD4-D086F680F394}"/>
                </a:ext>
              </a:extLst>
            </p:cNvPr>
            <p:cNvSpPr/>
            <p:nvPr/>
          </p:nvSpPr>
          <p:spPr>
            <a:xfrm>
              <a:off x="7080631" y="1927141"/>
              <a:ext cx="3085820" cy="271625"/>
            </a:xfrm>
            <a:prstGeom prst="parallelogram">
              <a:avLst>
                <a:gd name="adj" fmla="val 70145"/>
              </a:avLst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Parallelogramm 13">
              <a:extLst>
                <a:ext uri="{FF2B5EF4-FFF2-40B4-BE49-F238E27FC236}">
                  <a16:creationId xmlns:a16="http://schemas.microsoft.com/office/drawing/2014/main" id="{3A8A375A-8D30-8DD5-144C-F1D8DD8B7612}"/>
                </a:ext>
              </a:extLst>
            </p:cNvPr>
            <p:cNvSpPr/>
            <p:nvPr/>
          </p:nvSpPr>
          <p:spPr>
            <a:xfrm rot="5400000" flipV="1">
              <a:off x="10817641" y="3326953"/>
              <a:ext cx="3514418" cy="353457"/>
            </a:xfrm>
            <a:prstGeom prst="parallelogram">
              <a:avLst>
                <a:gd name="adj" fmla="val 144502"/>
              </a:avLst>
            </a:prstGeom>
            <a:solidFill>
              <a:srgbClr val="C2D9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E9AB7B99-8BB3-E2F3-FD6F-9D6B297DB80F}"/>
                </a:ext>
              </a:extLst>
            </p:cNvPr>
            <p:cNvSpPr/>
            <p:nvPr/>
          </p:nvSpPr>
          <p:spPr>
            <a:xfrm>
              <a:off x="9936698" y="2188570"/>
              <a:ext cx="2466182" cy="3080077"/>
            </a:xfrm>
            <a:prstGeom prst="rect">
              <a:avLst/>
            </a:prstGeom>
            <a:solidFill>
              <a:srgbClr val="E7F0F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59AD0DEC-4CCF-A2FB-75CF-EBB6CDE133F0}"/>
                  </a:ext>
                </a:extLst>
              </p:cNvPr>
              <p:cNvSpPr txBox="1"/>
              <p:nvPr/>
            </p:nvSpPr>
            <p:spPr>
              <a:xfrm>
                <a:off x="6484834" y="4140048"/>
                <a:ext cx="187179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Loss:</a:t>
                </a:r>
                <a14:m>
                  <m:oMath xmlns:m="http://schemas.openxmlformats.org/officeDocument/2006/math">
                    <m:r>
                      <a:rPr kumimoji="0" lang="de-DE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d>
                      <m:dPr>
                        <m:begChr m:val="‖"/>
                        <m:endChr m:val="‖"/>
                        <m:ctrlP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kumimoji="0" lang="en-US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rPr>
                          <m:t>out</m:t>
                        </m:r>
                        <m:r>
                          <m:rPr>
                            <m:nor/>
                          </m:rPr>
                          <a:rPr kumimoji="0" lang="de-DE" sz="1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kumimoji="0" lang="en-US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rPr>
                          <m:t>t</m:t>
                        </m:r>
                        <m:r>
                          <m:rPr>
                            <m:sty m:val="p"/>
                          </m:rPr>
                          <a:rPr kumimoji="0" lang="de-DE" sz="1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gt</m:t>
                        </m:r>
                      </m:e>
                    </m:d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+ k-loss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59AD0DEC-4CCF-A2FB-75CF-EBB6CDE13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834" y="4140048"/>
                <a:ext cx="1871794" cy="307777"/>
              </a:xfrm>
              <a:prstGeom prst="rect">
                <a:avLst/>
              </a:prstGeom>
              <a:blipFill>
                <a:blip r:embed="rId3"/>
                <a:stretch>
                  <a:fillRect l="-977" t="-3922" b="-196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E73149DD-D00C-24E7-577A-53D9708908B7}"/>
              </a:ext>
            </a:extLst>
          </p:cNvPr>
          <p:cNvGrpSpPr/>
          <p:nvPr/>
        </p:nvGrpSpPr>
        <p:grpSpPr>
          <a:xfrm>
            <a:off x="2308299" y="3088324"/>
            <a:ext cx="684450" cy="911316"/>
            <a:chOff x="606264" y="1111852"/>
            <a:chExt cx="3325091" cy="4343214"/>
          </a:xfrm>
          <a:solidFill>
            <a:sysClr val="windowText" lastClr="000000"/>
          </a:solidFill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68A4ACDA-9C99-FA3F-87FA-06C2A0485CCE}"/>
                </a:ext>
              </a:extLst>
            </p:cNvPr>
            <p:cNvSpPr/>
            <p:nvPr/>
          </p:nvSpPr>
          <p:spPr>
            <a:xfrm>
              <a:off x="606264" y="1226927"/>
              <a:ext cx="3325091" cy="3325091"/>
            </a:xfrm>
            <a:prstGeom prst="ellipse">
              <a:avLst/>
            </a:prstGeom>
            <a:grpFill/>
            <a:ln w="28575" cap="flat" cmpd="sng" algn="ctr">
              <a:solidFill>
                <a:srgbClr val="92D05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E935103C-EC0C-4A3D-E7EC-BB66D79A079F}"/>
                </a:ext>
              </a:extLst>
            </p:cNvPr>
            <p:cNvSpPr/>
            <p:nvPr/>
          </p:nvSpPr>
          <p:spPr>
            <a:xfrm rot="19667097">
              <a:off x="935592" y="1597096"/>
              <a:ext cx="2662914" cy="2662914"/>
            </a:xfrm>
            <a:prstGeom prst="ellipse">
              <a:avLst/>
            </a:prstGeom>
            <a:grpFill/>
            <a:ln w="28575" cap="flat" cmpd="sng" algn="ctr">
              <a:solidFill>
                <a:srgbClr val="92D050"/>
              </a:solidFill>
              <a:prstDash val="dashDot"/>
              <a:miter lim="800000"/>
            </a:ln>
            <a:effectLst/>
          </p:spPr>
          <p:txBody>
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E27442C8-2138-6D28-B082-05C24C5AF8D1}"/>
                </a:ext>
              </a:extLst>
            </p:cNvPr>
            <p:cNvSpPr/>
            <p:nvPr/>
          </p:nvSpPr>
          <p:spPr>
            <a:xfrm>
              <a:off x="1317230" y="1970321"/>
              <a:ext cx="1926715" cy="1926715"/>
            </a:xfrm>
            <a:prstGeom prst="ellipse">
              <a:avLst/>
            </a:prstGeom>
            <a:grpFill/>
            <a:ln w="28575" cap="flat" cmpd="sng" algn="ctr">
              <a:solidFill>
                <a:srgbClr val="92D05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089AB668-D354-379C-5A6B-8CC4FD78BF02}"/>
                </a:ext>
              </a:extLst>
            </p:cNvPr>
            <p:cNvSpPr/>
            <p:nvPr/>
          </p:nvSpPr>
          <p:spPr>
            <a:xfrm>
              <a:off x="1782325" y="2425771"/>
              <a:ext cx="962170" cy="96217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92D05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Gleichschenkliges Dreieck 23">
              <a:extLst>
                <a:ext uri="{FF2B5EF4-FFF2-40B4-BE49-F238E27FC236}">
                  <a16:creationId xmlns:a16="http://schemas.microsoft.com/office/drawing/2014/main" id="{7A3F4929-CECC-9F18-0A6A-ABE204EDF13D}"/>
                </a:ext>
              </a:extLst>
            </p:cNvPr>
            <p:cNvSpPr/>
            <p:nvPr/>
          </p:nvSpPr>
          <p:spPr>
            <a:xfrm rot="10800000">
              <a:off x="1969588" y="1111852"/>
              <a:ext cx="554860" cy="521373"/>
            </a:xfrm>
            <a:prstGeom prst="triangle">
              <a:avLst/>
            </a:prstGeom>
            <a:solidFill>
              <a:sysClr val="windowText" lastClr="000000"/>
            </a:solidFill>
            <a:ln w="28575" cap="rnd" cmpd="sng" algn="ctr">
              <a:solidFill>
                <a:srgbClr val="92D050"/>
              </a:solidFill>
              <a:prstDash val="solid"/>
              <a:round/>
            </a:ln>
            <a:effectLst/>
          </p:spPr>
          <p:txBody>
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DD95E43F-0F11-3756-A1B8-8336F16D89C0}"/>
                </a:ext>
              </a:extLst>
            </p:cNvPr>
            <p:cNvGrpSpPr/>
            <p:nvPr/>
          </p:nvGrpSpPr>
          <p:grpSpPr>
            <a:xfrm>
              <a:off x="1106194" y="3585695"/>
              <a:ext cx="2449805" cy="1869371"/>
              <a:chOff x="4879909" y="3759870"/>
              <a:chExt cx="2715209" cy="2146408"/>
            </a:xfrm>
            <a:grpFill/>
          </p:grpSpPr>
          <p:sp>
            <p:nvSpPr>
              <p:cNvPr id="26" name="Rechteck 9">
                <a:extLst>
                  <a:ext uri="{FF2B5EF4-FFF2-40B4-BE49-F238E27FC236}">
                    <a16:creationId xmlns:a16="http://schemas.microsoft.com/office/drawing/2014/main" id="{72DC87BD-3E5D-5C16-7FCC-024723184D29}"/>
                  </a:ext>
                </a:extLst>
              </p:cNvPr>
              <p:cNvSpPr/>
              <p:nvPr/>
            </p:nvSpPr>
            <p:spPr>
              <a:xfrm>
                <a:off x="4889241" y="3760645"/>
                <a:ext cx="2705877" cy="1330341"/>
              </a:xfrm>
              <a:custGeom>
                <a:avLst/>
                <a:gdLst>
                  <a:gd name="connsiteX0" fmla="*/ 0 w 1166326"/>
                  <a:gd name="connsiteY0" fmla="*/ 0 h 2132196"/>
                  <a:gd name="connsiteX1" fmla="*/ 1166326 w 1166326"/>
                  <a:gd name="connsiteY1" fmla="*/ 0 h 2132196"/>
                  <a:gd name="connsiteX2" fmla="*/ 1166326 w 1166326"/>
                  <a:gd name="connsiteY2" fmla="*/ 2132196 h 2132196"/>
                  <a:gd name="connsiteX3" fmla="*/ 0 w 1166326"/>
                  <a:gd name="connsiteY3" fmla="*/ 2132196 h 2132196"/>
                  <a:gd name="connsiteX4" fmla="*/ 0 w 1166326"/>
                  <a:gd name="connsiteY4" fmla="*/ 0 h 2132196"/>
                  <a:gd name="connsiteX0" fmla="*/ 401216 w 1166326"/>
                  <a:gd name="connsiteY0" fmla="*/ 65314 h 2132196"/>
                  <a:gd name="connsiteX1" fmla="*/ 1166326 w 1166326"/>
                  <a:gd name="connsiteY1" fmla="*/ 0 h 2132196"/>
                  <a:gd name="connsiteX2" fmla="*/ 1166326 w 1166326"/>
                  <a:gd name="connsiteY2" fmla="*/ 2132196 h 2132196"/>
                  <a:gd name="connsiteX3" fmla="*/ 0 w 1166326"/>
                  <a:gd name="connsiteY3" fmla="*/ 2132196 h 2132196"/>
                  <a:gd name="connsiteX4" fmla="*/ 401216 w 1166326"/>
                  <a:gd name="connsiteY4" fmla="*/ 65314 h 2132196"/>
                  <a:gd name="connsiteX0" fmla="*/ 401216 w 1166326"/>
                  <a:gd name="connsiteY0" fmla="*/ 0 h 2066882"/>
                  <a:gd name="connsiteX1" fmla="*/ 933060 w 1166326"/>
                  <a:gd name="connsiteY1" fmla="*/ 9331 h 2066882"/>
                  <a:gd name="connsiteX2" fmla="*/ 1166326 w 1166326"/>
                  <a:gd name="connsiteY2" fmla="*/ 2066882 h 2066882"/>
                  <a:gd name="connsiteX3" fmla="*/ 0 w 1166326"/>
                  <a:gd name="connsiteY3" fmla="*/ 2066882 h 2066882"/>
                  <a:gd name="connsiteX4" fmla="*/ 401216 w 1166326"/>
                  <a:gd name="connsiteY4" fmla="*/ 0 h 2066882"/>
                  <a:gd name="connsiteX0" fmla="*/ 322021 w 1166326"/>
                  <a:gd name="connsiteY0" fmla="*/ 110259 h 2057551"/>
                  <a:gd name="connsiteX1" fmla="*/ 933060 w 1166326"/>
                  <a:gd name="connsiteY1" fmla="*/ 0 h 2057551"/>
                  <a:gd name="connsiteX2" fmla="*/ 1166326 w 1166326"/>
                  <a:gd name="connsiteY2" fmla="*/ 2057551 h 2057551"/>
                  <a:gd name="connsiteX3" fmla="*/ 0 w 1166326"/>
                  <a:gd name="connsiteY3" fmla="*/ 2057551 h 2057551"/>
                  <a:gd name="connsiteX4" fmla="*/ 322021 w 1166326"/>
                  <a:gd name="connsiteY4" fmla="*/ 110259 h 2057551"/>
                  <a:gd name="connsiteX0" fmla="*/ 322021 w 1166326"/>
                  <a:gd name="connsiteY0" fmla="*/ 0 h 1947292"/>
                  <a:gd name="connsiteX1" fmla="*/ 821467 w 1166326"/>
                  <a:gd name="connsiteY1" fmla="*/ 39228 h 1947292"/>
                  <a:gd name="connsiteX2" fmla="*/ 1166326 w 1166326"/>
                  <a:gd name="connsiteY2" fmla="*/ 1947292 h 1947292"/>
                  <a:gd name="connsiteX3" fmla="*/ 0 w 1166326"/>
                  <a:gd name="connsiteY3" fmla="*/ 1947292 h 1947292"/>
                  <a:gd name="connsiteX4" fmla="*/ 322021 w 1166326"/>
                  <a:gd name="connsiteY4" fmla="*/ 0 h 1947292"/>
                  <a:gd name="connsiteX0" fmla="*/ 322021 w 1166326"/>
                  <a:gd name="connsiteY0" fmla="*/ 5619 h 1952911"/>
                  <a:gd name="connsiteX1" fmla="*/ 839466 w 1166326"/>
                  <a:gd name="connsiteY1" fmla="*/ 0 h 1952911"/>
                  <a:gd name="connsiteX2" fmla="*/ 1166326 w 1166326"/>
                  <a:gd name="connsiteY2" fmla="*/ 1952911 h 1952911"/>
                  <a:gd name="connsiteX3" fmla="*/ 0 w 1166326"/>
                  <a:gd name="connsiteY3" fmla="*/ 1952911 h 1952911"/>
                  <a:gd name="connsiteX4" fmla="*/ 322021 w 1166326"/>
                  <a:gd name="connsiteY4" fmla="*/ 5619 h 1952911"/>
                  <a:gd name="connsiteX0" fmla="*/ 322021 w 1090731"/>
                  <a:gd name="connsiteY0" fmla="*/ 5619 h 1952911"/>
                  <a:gd name="connsiteX1" fmla="*/ 839466 w 1090731"/>
                  <a:gd name="connsiteY1" fmla="*/ 0 h 1952911"/>
                  <a:gd name="connsiteX2" fmla="*/ 1090731 w 1090731"/>
                  <a:gd name="connsiteY2" fmla="*/ 1937962 h 1952911"/>
                  <a:gd name="connsiteX3" fmla="*/ 0 w 1090731"/>
                  <a:gd name="connsiteY3" fmla="*/ 1952911 h 1952911"/>
                  <a:gd name="connsiteX4" fmla="*/ 322021 w 1090731"/>
                  <a:gd name="connsiteY4" fmla="*/ 5619 h 1952911"/>
                  <a:gd name="connsiteX0" fmla="*/ 322021 w 1115929"/>
                  <a:gd name="connsiteY0" fmla="*/ 5619 h 1967859"/>
                  <a:gd name="connsiteX1" fmla="*/ 839466 w 1115929"/>
                  <a:gd name="connsiteY1" fmla="*/ 0 h 1967859"/>
                  <a:gd name="connsiteX2" fmla="*/ 1115929 w 1115929"/>
                  <a:gd name="connsiteY2" fmla="*/ 1967859 h 1967859"/>
                  <a:gd name="connsiteX3" fmla="*/ 0 w 1115929"/>
                  <a:gd name="connsiteY3" fmla="*/ 1952911 h 1967859"/>
                  <a:gd name="connsiteX4" fmla="*/ 322021 w 1115929"/>
                  <a:gd name="connsiteY4" fmla="*/ 5619 h 1967859"/>
                  <a:gd name="connsiteX0" fmla="*/ 225636 w 1019544"/>
                  <a:gd name="connsiteY0" fmla="*/ 5619 h 1967859"/>
                  <a:gd name="connsiteX1" fmla="*/ 743081 w 1019544"/>
                  <a:gd name="connsiteY1" fmla="*/ 0 h 1967859"/>
                  <a:gd name="connsiteX2" fmla="*/ 1019544 w 1019544"/>
                  <a:gd name="connsiteY2" fmla="*/ 1967859 h 1967859"/>
                  <a:gd name="connsiteX3" fmla="*/ 0 w 1019544"/>
                  <a:gd name="connsiteY3" fmla="*/ 1952912 h 1967859"/>
                  <a:gd name="connsiteX4" fmla="*/ 225636 w 1019544"/>
                  <a:gd name="connsiteY4" fmla="*/ 5619 h 1967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9544" h="1967859">
                    <a:moveTo>
                      <a:pt x="225636" y="5619"/>
                    </a:moveTo>
                    <a:lnTo>
                      <a:pt x="743081" y="0"/>
                    </a:lnTo>
                    <a:lnTo>
                      <a:pt x="1019544" y="1967859"/>
                    </a:lnTo>
                    <a:lnTo>
                      <a:pt x="0" y="1952912"/>
                    </a:lnTo>
                    <a:lnTo>
                      <a:pt x="225636" y="5619"/>
                    </a:lnTo>
                    <a:close/>
                  </a:path>
                </a:pathLst>
              </a:custGeom>
              <a:grpFill/>
              <a:ln w="28575" cap="flat" cmpd="sng" algn="ctr">
                <a:solidFill>
                  <a:srgbClr val="92D050"/>
                </a:solidFill>
                <a:prstDash val="solid"/>
                <a:round/>
              </a:ln>
              <a:effectLst/>
            </p:spPr>
            <p:txBody>
  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Abgerundetes Rechteck 10">
                <a:extLst>
                  <a:ext uri="{FF2B5EF4-FFF2-40B4-BE49-F238E27FC236}">
                    <a16:creationId xmlns:a16="http://schemas.microsoft.com/office/drawing/2014/main" id="{559498E8-3193-5C76-72EB-1ED888C09D83}"/>
                  </a:ext>
                </a:extLst>
              </p:cNvPr>
              <p:cNvSpPr/>
              <p:nvPr/>
            </p:nvSpPr>
            <p:spPr>
              <a:xfrm>
                <a:off x="4879909" y="5110424"/>
                <a:ext cx="2705877" cy="459742"/>
              </a:xfrm>
              <a:custGeom>
                <a:avLst/>
                <a:gdLst>
                  <a:gd name="connsiteX0" fmla="*/ 0 w 2705877"/>
                  <a:gd name="connsiteY0" fmla="*/ 76381 h 458276"/>
                  <a:gd name="connsiteX1" fmla="*/ 76381 w 2705877"/>
                  <a:gd name="connsiteY1" fmla="*/ 0 h 458276"/>
                  <a:gd name="connsiteX2" fmla="*/ 2629496 w 2705877"/>
                  <a:gd name="connsiteY2" fmla="*/ 0 h 458276"/>
                  <a:gd name="connsiteX3" fmla="*/ 2705877 w 2705877"/>
                  <a:gd name="connsiteY3" fmla="*/ 76381 h 458276"/>
                  <a:gd name="connsiteX4" fmla="*/ 2705877 w 2705877"/>
                  <a:gd name="connsiteY4" fmla="*/ 381895 h 458276"/>
                  <a:gd name="connsiteX5" fmla="*/ 2629496 w 2705877"/>
                  <a:gd name="connsiteY5" fmla="*/ 458276 h 458276"/>
                  <a:gd name="connsiteX6" fmla="*/ 76381 w 2705877"/>
                  <a:gd name="connsiteY6" fmla="*/ 458276 h 458276"/>
                  <a:gd name="connsiteX7" fmla="*/ 0 w 2705877"/>
                  <a:gd name="connsiteY7" fmla="*/ 381895 h 458276"/>
                  <a:gd name="connsiteX8" fmla="*/ 0 w 2705877"/>
                  <a:gd name="connsiteY8" fmla="*/ 76381 h 458276"/>
                  <a:gd name="connsiteX0" fmla="*/ 0 w 2705877"/>
                  <a:gd name="connsiteY0" fmla="*/ 76381 h 458276"/>
                  <a:gd name="connsiteX1" fmla="*/ 76381 w 2705877"/>
                  <a:gd name="connsiteY1" fmla="*/ 0 h 458276"/>
                  <a:gd name="connsiteX2" fmla="*/ 2629496 w 2705877"/>
                  <a:gd name="connsiteY2" fmla="*/ 0 h 458276"/>
                  <a:gd name="connsiteX3" fmla="*/ 2705877 w 2705877"/>
                  <a:gd name="connsiteY3" fmla="*/ 76381 h 458276"/>
                  <a:gd name="connsiteX4" fmla="*/ 2705877 w 2705877"/>
                  <a:gd name="connsiteY4" fmla="*/ 381895 h 458276"/>
                  <a:gd name="connsiteX5" fmla="*/ 2629496 w 2705877"/>
                  <a:gd name="connsiteY5" fmla="*/ 458276 h 458276"/>
                  <a:gd name="connsiteX6" fmla="*/ 328308 w 2705877"/>
                  <a:gd name="connsiteY6" fmla="*/ 458276 h 458276"/>
                  <a:gd name="connsiteX7" fmla="*/ 0 w 2705877"/>
                  <a:gd name="connsiteY7" fmla="*/ 381895 h 458276"/>
                  <a:gd name="connsiteX8" fmla="*/ 0 w 2705877"/>
                  <a:gd name="connsiteY8" fmla="*/ 76381 h 458276"/>
                  <a:gd name="connsiteX0" fmla="*/ 0 w 2705877"/>
                  <a:gd name="connsiteY0" fmla="*/ 76381 h 462134"/>
                  <a:gd name="connsiteX1" fmla="*/ 76381 w 2705877"/>
                  <a:gd name="connsiteY1" fmla="*/ 0 h 462134"/>
                  <a:gd name="connsiteX2" fmla="*/ 2629496 w 2705877"/>
                  <a:gd name="connsiteY2" fmla="*/ 0 h 462134"/>
                  <a:gd name="connsiteX3" fmla="*/ 2705877 w 2705877"/>
                  <a:gd name="connsiteY3" fmla="*/ 76381 h 462134"/>
                  <a:gd name="connsiteX4" fmla="*/ 2705877 w 2705877"/>
                  <a:gd name="connsiteY4" fmla="*/ 381895 h 462134"/>
                  <a:gd name="connsiteX5" fmla="*/ 2629496 w 2705877"/>
                  <a:gd name="connsiteY5" fmla="*/ 458276 h 462134"/>
                  <a:gd name="connsiteX6" fmla="*/ 328308 w 2705877"/>
                  <a:gd name="connsiteY6" fmla="*/ 458276 h 462134"/>
                  <a:gd name="connsiteX7" fmla="*/ 0 w 2705877"/>
                  <a:gd name="connsiteY7" fmla="*/ 381895 h 462134"/>
                  <a:gd name="connsiteX8" fmla="*/ 0 w 2705877"/>
                  <a:gd name="connsiteY8" fmla="*/ 76381 h 462134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381895 h 459742"/>
                  <a:gd name="connsiteX5" fmla="*/ 2629496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269928 h 459742"/>
                  <a:gd name="connsiteX5" fmla="*/ 2629496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269928 h 459742"/>
                  <a:gd name="connsiteX5" fmla="*/ 2405561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269928 h 459742"/>
                  <a:gd name="connsiteX5" fmla="*/ 2405561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269928 h 459742"/>
                  <a:gd name="connsiteX5" fmla="*/ 2405561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269928 h 459742"/>
                  <a:gd name="connsiteX5" fmla="*/ 2405561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05877" h="459742">
                    <a:moveTo>
                      <a:pt x="0" y="76381"/>
                    </a:moveTo>
                    <a:cubicBezTo>
                      <a:pt x="0" y="34197"/>
                      <a:pt x="34197" y="0"/>
                      <a:pt x="76381" y="0"/>
                    </a:cubicBezTo>
                    <a:lnTo>
                      <a:pt x="2629496" y="0"/>
                    </a:lnTo>
                    <a:cubicBezTo>
                      <a:pt x="2671680" y="0"/>
                      <a:pt x="2705877" y="34197"/>
                      <a:pt x="2705877" y="76381"/>
                    </a:cubicBezTo>
                    <a:lnTo>
                      <a:pt x="2705877" y="269928"/>
                    </a:lnTo>
                    <a:cubicBezTo>
                      <a:pt x="2705877" y="312112"/>
                      <a:pt x="2578373" y="467607"/>
                      <a:pt x="2405561" y="458276"/>
                    </a:cubicBezTo>
                    <a:lnTo>
                      <a:pt x="328308" y="458276"/>
                    </a:lnTo>
                    <a:cubicBezTo>
                      <a:pt x="118173" y="476937"/>
                      <a:pt x="0" y="312112"/>
                      <a:pt x="0" y="269928"/>
                    </a:cubicBezTo>
                    <a:lnTo>
                      <a:pt x="0" y="76381"/>
                    </a:lnTo>
                    <a:close/>
                  </a:path>
                </a:pathLst>
              </a:custGeom>
              <a:grpFill/>
              <a:ln w="28575" cap="flat" cmpd="sng" algn="ctr">
                <a:solidFill>
                  <a:srgbClr val="92D05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EB0E2697-CB55-0634-49C0-E301955CD592}"/>
                  </a:ext>
                </a:extLst>
              </p:cNvPr>
              <p:cNvSpPr/>
              <p:nvPr/>
            </p:nvSpPr>
            <p:spPr>
              <a:xfrm>
                <a:off x="5449077" y="5570166"/>
                <a:ext cx="1586204" cy="336112"/>
              </a:xfrm>
              <a:prstGeom prst="rect">
                <a:avLst/>
              </a:prstGeom>
              <a:grpFill/>
              <a:ln w="28575" cap="flat" cmpd="sng" algn="ctr">
                <a:solidFill>
                  <a:srgbClr val="92D050"/>
                </a:solidFill>
                <a:prstDash val="solid"/>
                <a:round/>
              </a:ln>
              <a:effectLst/>
            </p:spPr>
            <p:txBody>
  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Trapezoid 15">
                <a:extLst>
                  <a:ext uri="{FF2B5EF4-FFF2-40B4-BE49-F238E27FC236}">
                    <a16:creationId xmlns:a16="http://schemas.microsoft.com/office/drawing/2014/main" id="{C0342A86-A272-3C0B-BDED-E370AF283908}"/>
                  </a:ext>
                </a:extLst>
              </p:cNvPr>
              <p:cNvSpPr/>
              <p:nvPr/>
            </p:nvSpPr>
            <p:spPr>
              <a:xfrm>
                <a:off x="5869810" y="3759870"/>
                <a:ext cx="642959" cy="362505"/>
              </a:xfrm>
              <a:custGeom>
                <a:avLst/>
                <a:gdLst>
                  <a:gd name="connsiteX0" fmla="*/ 0 w 767847"/>
                  <a:gd name="connsiteY0" fmla="*/ 382924 h 382924"/>
                  <a:gd name="connsiteX1" fmla="*/ 95731 w 767847"/>
                  <a:gd name="connsiteY1" fmla="*/ 0 h 382924"/>
                  <a:gd name="connsiteX2" fmla="*/ 672116 w 767847"/>
                  <a:gd name="connsiteY2" fmla="*/ 0 h 382924"/>
                  <a:gd name="connsiteX3" fmla="*/ 767847 w 767847"/>
                  <a:gd name="connsiteY3" fmla="*/ 382924 h 382924"/>
                  <a:gd name="connsiteX4" fmla="*/ 0 w 767847"/>
                  <a:gd name="connsiteY4" fmla="*/ 382924 h 382924"/>
                  <a:gd name="connsiteX0" fmla="*/ 4120 w 771967"/>
                  <a:gd name="connsiteY0" fmla="*/ 382924 h 382924"/>
                  <a:gd name="connsiteX1" fmla="*/ 99851 w 771967"/>
                  <a:gd name="connsiteY1" fmla="*/ 0 h 382924"/>
                  <a:gd name="connsiteX2" fmla="*/ 676236 w 771967"/>
                  <a:gd name="connsiteY2" fmla="*/ 0 h 382924"/>
                  <a:gd name="connsiteX3" fmla="*/ 771967 w 771967"/>
                  <a:gd name="connsiteY3" fmla="*/ 382924 h 382924"/>
                  <a:gd name="connsiteX4" fmla="*/ 4120 w 771967"/>
                  <a:gd name="connsiteY4" fmla="*/ 382924 h 382924"/>
                  <a:gd name="connsiteX0" fmla="*/ 4120 w 771967"/>
                  <a:gd name="connsiteY0" fmla="*/ 382924 h 420246"/>
                  <a:gd name="connsiteX1" fmla="*/ 99851 w 771967"/>
                  <a:gd name="connsiteY1" fmla="*/ 0 h 420246"/>
                  <a:gd name="connsiteX2" fmla="*/ 676236 w 771967"/>
                  <a:gd name="connsiteY2" fmla="*/ 0 h 420246"/>
                  <a:gd name="connsiteX3" fmla="*/ 771967 w 771967"/>
                  <a:gd name="connsiteY3" fmla="*/ 382924 h 420246"/>
                  <a:gd name="connsiteX4" fmla="*/ 4120 w 771967"/>
                  <a:gd name="connsiteY4" fmla="*/ 382924 h 420246"/>
                  <a:gd name="connsiteX0" fmla="*/ 4120 w 771967"/>
                  <a:gd name="connsiteY0" fmla="*/ 382924 h 439125"/>
                  <a:gd name="connsiteX1" fmla="*/ 99851 w 771967"/>
                  <a:gd name="connsiteY1" fmla="*/ 0 h 439125"/>
                  <a:gd name="connsiteX2" fmla="*/ 676236 w 771967"/>
                  <a:gd name="connsiteY2" fmla="*/ 0 h 439125"/>
                  <a:gd name="connsiteX3" fmla="*/ 771967 w 771967"/>
                  <a:gd name="connsiteY3" fmla="*/ 382924 h 439125"/>
                  <a:gd name="connsiteX4" fmla="*/ 4120 w 771967"/>
                  <a:gd name="connsiteY4" fmla="*/ 382924 h 439125"/>
                  <a:gd name="connsiteX0" fmla="*/ 4120 w 778856"/>
                  <a:gd name="connsiteY0" fmla="*/ 382924 h 439125"/>
                  <a:gd name="connsiteX1" fmla="*/ 99851 w 778856"/>
                  <a:gd name="connsiteY1" fmla="*/ 0 h 439125"/>
                  <a:gd name="connsiteX2" fmla="*/ 676236 w 778856"/>
                  <a:gd name="connsiteY2" fmla="*/ 0 h 439125"/>
                  <a:gd name="connsiteX3" fmla="*/ 771967 w 778856"/>
                  <a:gd name="connsiteY3" fmla="*/ 382924 h 439125"/>
                  <a:gd name="connsiteX4" fmla="*/ 4120 w 778856"/>
                  <a:gd name="connsiteY4" fmla="*/ 382924 h 43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856" h="439125">
                    <a:moveTo>
                      <a:pt x="4120" y="382924"/>
                    </a:moveTo>
                    <a:cubicBezTo>
                      <a:pt x="-19954" y="255283"/>
                      <a:pt x="67941" y="127641"/>
                      <a:pt x="99851" y="0"/>
                    </a:cubicBezTo>
                    <a:lnTo>
                      <a:pt x="676236" y="0"/>
                    </a:lnTo>
                    <a:cubicBezTo>
                      <a:pt x="708146" y="127641"/>
                      <a:pt x="805371" y="245952"/>
                      <a:pt x="771967" y="382924"/>
                    </a:cubicBezTo>
                    <a:cubicBezTo>
                      <a:pt x="544010" y="448239"/>
                      <a:pt x="260069" y="466900"/>
                      <a:pt x="4120" y="382924"/>
                    </a:cubicBezTo>
                    <a:close/>
                  </a:path>
                </a:pathLst>
              </a:custGeom>
              <a:grpFill/>
              <a:ln w="28575" cap="flat" cmpd="sng" algn="ctr">
                <a:solidFill>
                  <a:srgbClr val="92D050"/>
                </a:solidFill>
                <a:prstDash val="solid"/>
                <a:round/>
              </a:ln>
              <a:effectLst/>
            </p:spPr>
            <p:txBody>
  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0" name="Diagonal liegende Ecken des Rechtecks schneiden 29">
            <a:extLst>
              <a:ext uri="{FF2B5EF4-FFF2-40B4-BE49-F238E27FC236}">
                <a16:creationId xmlns:a16="http://schemas.microsoft.com/office/drawing/2014/main" id="{251E670D-55CD-5F6C-FF64-DB3E4D8260E3}"/>
              </a:ext>
            </a:extLst>
          </p:cNvPr>
          <p:cNvSpPr/>
          <p:nvPr/>
        </p:nvSpPr>
        <p:spPr>
          <a:xfrm>
            <a:off x="365673" y="2046610"/>
            <a:ext cx="1661033" cy="870281"/>
          </a:xfrm>
          <a:prstGeom prst="snip2DiagRect">
            <a:avLst>
              <a:gd name="adj1" fmla="val 16542"/>
              <a:gd name="adj2" fmla="val 16667"/>
            </a:avLst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Spin system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PD, T1, T2,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T2‘, </a:t>
            </a:r>
            <a:b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B0+</a:t>
            </a:r>
            <a:r>
              <a:rPr kumimoji="0" lang="el-G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χ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,B1, diffusion, … 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1B8336C1-CC4D-1908-3FC4-DC4133202AF2}"/>
              </a:ext>
            </a:extLst>
          </p:cNvPr>
          <p:cNvGrpSpPr/>
          <p:nvPr/>
        </p:nvGrpSpPr>
        <p:grpSpPr>
          <a:xfrm>
            <a:off x="548649" y="3214545"/>
            <a:ext cx="1340695" cy="1028548"/>
            <a:chOff x="4411403" y="13377270"/>
            <a:chExt cx="5568915" cy="4467154"/>
          </a:xfrm>
        </p:grpSpPr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D5FDA1F9-7358-1DAE-AB11-A74562359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11403" y="13377270"/>
              <a:ext cx="2923614" cy="3708847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F7A2C699-B21A-5E7D-BD30-359F8336B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64181" y="13785312"/>
              <a:ext cx="2923614" cy="3708847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5AA83E30-F240-78A8-811C-478ACF13A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duotone>
                <a:srgbClr val="5B9BD5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56704" y="14135577"/>
              <a:ext cx="2923614" cy="3708847"/>
            </a:xfrm>
            <a:prstGeom prst="rect">
              <a:avLst/>
            </a:prstGeom>
            <a:ln w="38100">
              <a:noFill/>
            </a:ln>
          </p:spPr>
        </p:pic>
      </p:grpSp>
      <p:sp>
        <p:nvSpPr>
          <p:cNvPr id="35" name="Diagonal liegende Ecken des Rechtecks schneiden 34">
            <a:extLst>
              <a:ext uri="{FF2B5EF4-FFF2-40B4-BE49-F238E27FC236}">
                <a16:creationId xmlns:a16="http://schemas.microsoft.com/office/drawing/2014/main" id="{3B56E63E-F2EE-FDE3-D669-DAEA187F3477}"/>
              </a:ext>
            </a:extLst>
          </p:cNvPr>
          <p:cNvSpPr/>
          <p:nvPr/>
        </p:nvSpPr>
        <p:spPr>
          <a:xfrm>
            <a:off x="2472901" y="2127501"/>
            <a:ext cx="1707161" cy="699787"/>
          </a:xfrm>
          <a:prstGeom prst="snip2DiagRect">
            <a:avLst>
              <a:gd name="adj1" fmla="val 13930"/>
              <a:gd name="adj2" fmla="val 16667"/>
            </a:avLst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MRI scanner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&amp; sequence</a:t>
            </a:r>
          </a:p>
        </p:txBody>
      </p:sp>
      <p:sp>
        <p:nvSpPr>
          <p:cNvPr id="36" name="Diagonal liegende Ecken des Rechtecks schneiden 35">
            <a:extLst>
              <a:ext uri="{FF2B5EF4-FFF2-40B4-BE49-F238E27FC236}">
                <a16:creationId xmlns:a16="http://schemas.microsoft.com/office/drawing/2014/main" id="{F5009887-F5AB-3EA8-AB62-1114D8704E2F}"/>
              </a:ext>
            </a:extLst>
          </p:cNvPr>
          <p:cNvSpPr/>
          <p:nvPr/>
        </p:nvSpPr>
        <p:spPr>
          <a:xfrm>
            <a:off x="6725378" y="2137294"/>
            <a:ext cx="1501849" cy="672653"/>
          </a:xfrm>
          <a:prstGeom prst="snip2DiagRect">
            <a:avLst>
              <a:gd name="adj1" fmla="val 13059"/>
              <a:gd name="adj2" fmla="val 16667"/>
            </a:avLst>
          </a:prstGeom>
          <a:solidFill>
            <a:srgbClr val="FFB3B3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data</a:t>
            </a:r>
          </a:p>
        </p:txBody>
      </p:sp>
      <p:sp>
        <p:nvSpPr>
          <p:cNvPr id="37" name="Diagonal liegende Ecken des Rechtecks schneiden 36">
            <a:extLst>
              <a:ext uri="{FF2B5EF4-FFF2-40B4-BE49-F238E27FC236}">
                <a16:creationId xmlns:a16="http://schemas.microsoft.com/office/drawing/2014/main" id="{DB06881B-6EA0-283E-0438-D915C1809348}"/>
              </a:ext>
            </a:extLst>
          </p:cNvPr>
          <p:cNvSpPr/>
          <p:nvPr/>
        </p:nvSpPr>
        <p:spPr>
          <a:xfrm>
            <a:off x="4561060" y="2128231"/>
            <a:ext cx="1830565" cy="704807"/>
          </a:xfrm>
          <a:prstGeom prst="snip2DiagRect">
            <a:avLst>
              <a:gd name="adj1" fmla="val 14800"/>
              <a:gd name="adj2" fmla="val 16667"/>
            </a:avLst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Reconstruction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k-space to image space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F8F62B5D-BA7B-A990-5818-C58A9733D748}"/>
              </a:ext>
            </a:extLst>
          </p:cNvPr>
          <p:cNvGrpSpPr/>
          <p:nvPr/>
        </p:nvGrpSpPr>
        <p:grpSpPr>
          <a:xfrm>
            <a:off x="4702911" y="3093940"/>
            <a:ext cx="1462333" cy="974077"/>
            <a:chOff x="5252828" y="2543389"/>
            <a:chExt cx="1767775" cy="1316440"/>
          </a:xfrm>
        </p:grpSpPr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79FFB21D-ACB1-03D5-BBE5-2D0BC4463C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5990955" y="2543389"/>
              <a:ext cx="1029648" cy="1312637"/>
            </a:xfrm>
            <a:prstGeom prst="rect">
              <a:avLst/>
            </a:prstGeom>
          </p:spPr>
        </p:pic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38DC4323-CED1-4883-4FB1-686DD0BF80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52828" y="2547192"/>
              <a:ext cx="980427" cy="1312637"/>
            </a:xfrm>
            <a:prstGeom prst="rect">
              <a:avLst/>
            </a:prstGeom>
          </p:spPr>
        </p:pic>
        <p:sp>
          <p:nvSpPr>
            <p:cNvPr id="41" name="Diagonal liegende Ecken des Rechtecks schneiden 40">
              <a:extLst>
                <a:ext uri="{FF2B5EF4-FFF2-40B4-BE49-F238E27FC236}">
                  <a16:creationId xmlns:a16="http://schemas.microsoft.com/office/drawing/2014/main" id="{0B7B4A32-C09A-73E0-0A2B-18835C665C86}"/>
                </a:ext>
              </a:extLst>
            </p:cNvPr>
            <p:cNvSpPr/>
            <p:nvPr/>
          </p:nvSpPr>
          <p:spPr>
            <a:xfrm>
              <a:off x="5916479" y="2704851"/>
              <a:ext cx="382123" cy="1012326"/>
            </a:xfrm>
            <a:prstGeom prst="snip2DiagRect">
              <a:avLst>
                <a:gd name="adj1" fmla="val 17232"/>
                <a:gd name="adj2" fmla="val 16667"/>
              </a:avLst>
            </a:prstGeom>
            <a:solidFill>
              <a:srgbClr val="FFC000">
                <a:lumMod val="60000"/>
                <a:lumOff val="40000"/>
              </a:srgbClr>
            </a:solidFill>
            <a:ln w="3175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FFT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4" name="Pfeil nach unten 63">
            <a:extLst>
              <a:ext uri="{FF2B5EF4-FFF2-40B4-BE49-F238E27FC236}">
                <a16:creationId xmlns:a16="http://schemas.microsoft.com/office/drawing/2014/main" id="{CD28F061-ED91-E4A7-745B-C7BC4B7EA2D5}"/>
              </a:ext>
            </a:extLst>
          </p:cNvPr>
          <p:cNvSpPr/>
          <p:nvPr/>
        </p:nvSpPr>
        <p:spPr>
          <a:xfrm rot="16200000">
            <a:off x="2111131" y="2385069"/>
            <a:ext cx="225123" cy="268019"/>
          </a:xfrm>
          <a:prstGeom prst="downArrow">
            <a:avLst/>
          </a:prstGeom>
          <a:solidFill>
            <a:srgbClr val="E7F0F9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Pfeil nach unten 64">
            <a:extLst>
              <a:ext uri="{FF2B5EF4-FFF2-40B4-BE49-F238E27FC236}">
                <a16:creationId xmlns:a16="http://schemas.microsoft.com/office/drawing/2014/main" id="{BC169CD2-8104-8E00-F711-B467811F6FD3}"/>
              </a:ext>
            </a:extLst>
          </p:cNvPr>
          <p:cNvSpPr/>
          <p:nvPr/>
        </p:nvSpPr>
        <p:spPr>
          <a:xfrm rot="16200000">
            <a:off x="4274848" y="2371417"/>
            <a:ext cx="225123" cy="268019"/>
          </a:xfrm>
          <a:prstGeom prst="downArrow">
            <a:avLst/>
          </a:prstGeom>
          <a:solidFill>
            <a:srgbClr val="D9D9D9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Pfeil nach unten 65">
            <a:extLst>
              <a:ext uri="{FF2B5EF4-FFF2-40B4-BE49-F238E27FC236}">
                <a16:creationId xmlns:a16="http://schemas.microsoft.com/office/drawing/2014/main" id="{4C1C032B-4DFE-BA0E-FABA-08A3AB1FA07E}"/>
              </a:ext>
            </a:extLst>
          </p:cNvPr>
          <p:cNvSpPr/>
          <p:nvPr/>
        </p:nvSpPr>
        <p:spPr>
          <a:xfrm rot="16200000">
            <a:off x="6447166" y="2341425"/>
            <a:ext cx="225123" cy="268019"/>
          </a:xfrm>
          <a:prstGeom prst="downArrow">
            <a:avLst/>
          </a:prstGeom>
          <a:solidFill>
            <a:srgbClr val="D9D9D9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Parallelogramm 66">
            <a:extLst>
              <a:ext uri="{FF2B5EF4-FFF2-40B4-BE49-F238E27FC236}">
                <a16:creationId xmlns:a16="http://schemas.microsoft.com/office/drawing/2014/main" id="{8FAC1794-5CD1-1F4D-C77D-52391D9C841C}"/>
              </a:ext>
            </a:extLst>
          </p:cNvPr>
          <p:cNvSpPr/>
          <p:nvPr/>
        </p:nvSpPr>
        <p:spPr>
          <a:xfrm>
            <a:off x="292210" y="1565437"/>
            <a:ext cx="8305944" cy="360674"/>
          </a:xfrm>
          <a:prstGeom prst="parallelogram">
            <a:avLst>
              <a:gd name="adj" fmla="val 70145"/>
            </a:avLst>
          </a:prstGeom>
          <a:solidFill>
            <a:srgbClr val="5B9BD5">
              <a:alpha val="71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3C67B9C3-888B-9FEA-8D61-089EDC405C2F}"/>
              </a:ext>
            </a:extLst>
          </p:cNvPr>
          <p:cNvSpPr txBox="1"/>
          <p:nvPr/>
        </p:nvSpPr>
        <p:spPr>
          <a:xfrm>
            <a:off x="2315853" y="4011814"/>
            <a:ext cx="1254061" cy="461665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Differentiable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Bloch simulation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E1E4451C-9208-41F2-589D-855D24DBAF22}"/>
              </a:ext>
            </a:extLst>
          </p:cNvPr>
          <p:cNvGrpSpPr/>
          <p:nvPr/>
        </p:nvGrpSpPr>
        <p:grpSpPr>
          <a:xfrm>
            <a:off x="3084211" y="3081193"/>
            <a:ext cx="1286084" cy="934622"/>
            <a:chOff x="3084211" y="3081193"/>
            <a:chExt cx="1286084" cy="934622"/>
          </a:xfrm>
        </p:grpSpPr>
        <p:grpSp>
          <p:nvGrpSpPr>
            <p:cNvPr id="45" name="Gruppieren 44">
              <a:extLst>
                <a:ext uri="{FF2B5EF4-FFF2-40B4-BE49-F238E27FC236}">
                  <a16:creationId xmlns:a16="http://schemas.microsoft.com/office/drawing/2014/main" id="{EDD1FB9E-82F3-6E65-BD80-D1B83C027ABD}"/>
                </a:ext>
              </a:extLst>
            </p:cNvPr>
            <p:cNvGrpSpPr/>
            <p:nvPr/>
          </p:nvGrpSpPr>
          <p:grpSpPr>
            <a:xfrm>
              <a:off x="3084211" y="3081193"/>
              <a:ext cx="1286084" cy="934622"/>
              <a:chOff x="3823956" y="2608776"/>
              <a:chExt cx="1554713" cy="1129840"/>
            </a:xfrm>
          </p:grpSpPr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708E8F04-97A3-5219-F1B4-AFEB8BBB594B}"/>
                  </a:ext>
                </a:extLst>
              </p:cNvPr>
              <p:cNvSpPr/>
              <p:nvPr/>
            </p:nvSpPr>
            <p:spPr>
              <a:xfrm>
                <a:off x="3823956" y="2608776"/>
                <a:ext cx="1552495" cy="1129840"/>
              </a:xfrm>
              <a:prstGeom prst="rect">
                <a:avLst/>
              </a:prstGeom>
              <a:solidFill>
                <a:srgbClr val="D9D9D9"/>
              </a:solidFill>
              <a:ln w="3175" cap="flat" cmpd="sng" algn="ctr">
                <a:solidFill>
                  <a:srgbClr val="E7E6E6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7" name="Gerader Verbinder 46">
                <a:extLst>
                  <a:ext uri="{FF2B5EF4-FFF2-40B4-BE49-F238E27FC236}">
                    <a16:creationId xmlns:a16="http://schemas.microsoft.com/office/drawing/2014/main" id="{A66CE7F2-B9FB-F5C7-F628-2421852C5581}"/>
                  </a:ext>
                </a:extLst>
              </p:cNvPr>
              <p:cNvCxnSpPr/>
              <p:nvPr/>
            </p:nvCxnSpPr>
            <p:spPr>
              <a:xfrm>
                <a:off x="3823956" y="2890103"/>
                <a:ext cx="155346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E7E6E6">
                    <a:lumMod val="75000"/>
                  </a:srgbClr>
                </a:solidFill>
                <a:prstDash val="solid"/>
                <a:miter lim="800000"/>
              </a:ln>
              <a:effectLst/>
            </p:spPr>
          </p:cxnSp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4D748EE8-4274-C950-9D96-32479241E57A}"/>
                  </a:ext>
                </a:extLst>
              </p:cNvPr>
              <p:cNvSpPr/>
              <p:nvPr/>
            </p:nvSpPr>
            <p:spPr>
              <a:xfrm>
                <a:off x="3986595" y="2834834"/>
                <a:ext cx="55268" cy="55268"/>
              </a:xfrm>
              <a:prstGeom prst="rect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5C725DE6-8AD9-6B95-5C6A-30FFB39E635A}"/>
                  </a:ext>
                </a:extLst>
              </p:cNvPr>
              <p:cNvCxnSpPr/>
              <p:nvPr/>
            </p:nvCxnSpPr>
            <p:spPr>
              <a:xfrm>
                <a:off x="3823956" y="3205426"/>
                <a:ext cx="155346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E7E6E6">
                    <a:lumMod val="75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D0B57586-89DC-136A-4708-C6B88DDC9700}"/>
                  </a:ext>
                </a:extLst>
              </p:cNvPr>
              <p:cNvCxnSpPr/>
              <p:nvPr/>
            </p:nvCxnSpPr>
            <p:spPr>
              <a:xfrm>
                <a:off x="3825204" y="3537721"/>
                <a:ext cx="155346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E7E6E6">
                    <a:lumMod val="75000"/>
                  </a:srgbClr>
                </a:solidFill>
                <a:prstDash val="solid"/>
                <a:miter lim="800000"/>
              </a:ln>
              <a:effectLst/>
            </p:spPr>
          </p:cxnSp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07CC19ED-4E3F-1331-A8B6-40CC2D6AA9F4}"/>
                  </a:ext>
                </a:extLst>
              </p:cNvPr>
              <p:cNvSpPr/>
              <p:nvPr/>
            </p:nvSpPr>
            <p:spPr>
              <a:xfrm flipV="1">
                <a:off x="4115755" y="3145998"/>
                <a:ext cx="110900" cy="55268"/>
              </a:xfrm>
              <a:prstGeom prst="rect">
                <a:avLst/>
              </a:prstGeom>
              <a:solidFill>
                <a:srgbClr val="5B9BD5">
                  <a:lumMod val="60000"/>
                  <a:lumOff val="4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1" name="Rechteck 80">
              <a:extLst>
                <a:ext uri="{FF2B5EF4-FFF2-40B4-BE49-F238E27FC236}">
                  <a16:creationId xmlns:a16="http://schemas.microsoft.com/office/drawing/2014/main" id="{7D41C338-FE47-B8BF-0295-A27AC6A732C7}"/>
                </a:ext>
              </a:extLst>
            </p:cNvPr>
            <p:cNvSpPr/>
            <p:nvPr/>
          </p:nvSpPr>
          <p:spPr>
            <a:xfrm flipV="1">
              <a:off x="3417381" y="3580004"/>
              <a:ext cx="91738" cy="45719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3" name="Rechteck 42">
            <a:extLst>
              <a:ext uri="{FF2B5EF4-FFF2-40B4-BE49-F238E27FC236}">
                <a16:creationId xmlns:a16="http://schemas.microsoft.com/office/drawing/2014/main" id="{CF3B440D-F8FB-093B-FA67-7BB8904E893B}"/>
              </a:ext>
            </a:extLst>
          </p:cNvPr>
          <p:cNvSpPr/>
          <p:nvPr/>
        </p:nvSpPr>
        <p:spPr>
          <a:xfrm flipV="1">
            <a:off x="3512029" y="3525839"/>
            <a:ext cx="91738" cy="45719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D67C3144-5B9E-25AA-D15D-C48448408B87}"/>
              </a:ext>
            </a:extLst>
          </p:cNvPr>
          <p:cNvSpPr/>
          <p:nvPr/>
        </p:nvSpPr>
        <p:spPr>
          <a:xfrm flipV="1">
            <a:off x="3603818" y="3577870"/>
            <a:ext cx="91738" cy="45719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091F3D71-6919-EFD7-9333-987C1618FC4F}"/>
              </a:ext>
            </a:extLst>
          </p:cNvPr>
          <p:cNvSpPr/>
          <p:nvPr/>
        </p:nvSpPr>
        <p:spPr>
          <a:xfrm flipV="1">
            <a:off x="3695556" y="3525824"/>
            <a:ext cx="91738" cy="45719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CD928BE3-C409-8F79-13FB-BD829DC08889}"/>
              </a:ext>
            </a:extLst>
          </p:cNvPr>
          <p:cNvSpPr/>
          <p:nvPr/>
        </p:nvSpPr>
        <p:spPr>
          <a:xfrm flipV="1">
            <a:off x="3787345" y="3577855"/>
            <a:ext cx="91738" cy="45719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69972C56-46DF-875A-3DF1-64400B043443}"/>
              </a:ext>
            </a:extLst>
          </p:cNvPr>
          <p:cNvSpPr/>
          <p:nvPr/>
        </p:nvSpPr>
        <p:spPr>
          <a:xfrm flipV="1">
            <a:off x="3875624" y="3526618"/>
            <a:ext cx="91738" cy="45719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44CC1582-7527-AC74-EFFD-BCDBF937978F}"/>
              </a:ext>
            </a:extLst>
          </p:cNvPr>
          <p:cNvSpPr/>
          <p:nvPr/>
        </p:nvSpPr>
        <p:spPr>
          <a:xfrm flipV="1">
            <a:off x="3967413" y="3578649"/>
            <a:ext cx="91738" cy="45719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49B75AB6-57D4-FEF6-AAD4-A4B9F2743BE2}"/>
              </a:ext>
            </a:extLst>
          </p:cNvPr>
          <p:cNvSpPr/>
          <p:nvPr/>
        </p:nvSpPr>
        <p:spPr>
          <a:xfrm flipV="1">
            <a:off x="4065571" y="3525900"/>
            <a:ext cx="91738" cy="45719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B2E4D1CC-F149-3506-FF7E-133DF1A2A764}"/>
              </a:ext>
            </a:extLst>
          </p:cNvPr>
          <p:cNvSpPr/>
          <p:nvPr/>
        </p:nvSpPr>
        <p:spPr>
          <a:xfrm flipV="1">
            <a:off x="4157360" y="3577931"/>
            <a:ext cx="91738" cy="45719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70EF034-E181-06B9-8F08-F91AE0813A07}"/>
              </a:ext>
            </a:extLst>
          </p:cNvPr>
          <p:cNvSpPr/>
          <p:nvPr/>
        </p:nvSpPr>
        <p:spPr>
          <a:xfrm flipV="1">
            <a:off x="3405756" y="3810959"/>
            <a:ext cx="18000" cy="36000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C4EA767B-65F3-66C3-0942-68C273FF1318}"/>
              </a:ext>
            </a:extLst>
          </p:cNvPr>
          <p:cNvSpPr/>
          <p:nvPr/>
        </p:nvSpPr>
        <p:spPr>
          <a:xfrm flipV="1">
            <a:off x="3501063" y="3812539"/>
            <a:ext cx="18000" cy="36000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B2884E86-8268-828C-2416-D0FF845FC310}"/>
              </a:ext>
            </a:extLst>
          </p:cNvPr>
          <p:cNvSpPr/>
          <p:nvPr/>
        </p:nvSpPr>
        <p:spPr>
          <a:xfrm flipV="1">
            <a:off x="3593933" y="3812537"/>
            <a:ext cx="18000" cy="36000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146AC1C4-B163-E31E-5EDA-BC94E0F34DD1}"/>
              </a:ext>
            </a:extLst>
          </p:cNvPr>
          <p:cNvSpPr/>
          <p:nvPr/>
        </p:nvSpPr>
        <p:spPr>
          <a:xfrm flipV="1">
            <a:off x="3691509" y="3810957"/>
            <a:ext cx="18000" cy="36000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61E27931-0CF2-2455-E275-C978CDC41C01}"/>
              </a:ext>
            </a:extLst>
          </p:cNvPr>
          <p:cNvSpPr/>
          <p:nvPr/>
        </p:nvSpPr>
        <p:spPr>
          <a:xfrm flipV="1">
            <a:off x="3786816" y="3812537"/>
            <a:ext cx="18000" cy="36000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Rechteck 85">
            <a:extLst>
              <a:ext uri="{FF2B5EF4-FFF2-40B4-BE49-F238E27FC236}">
                <a16:creationId xmlns:a16="http://schemas.microsoft.com/office/drawing/2014/main" id="{A61F7BE3-4038-C86B-3559-B0F4FF06A349}"/>
              </a:ext>
            </a:extLst>
          </p:cNvPr>
          <p:cNvSpPr/>
          <p:nvPr/>
        </p:nvSpPr>
        <p:spPr>
          <a:xfrm flipV="1">
            <a:off x="3879686" y="3812535"/>
            <a:ext cx="18000" cy="36000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65A2AEB2-AAF3-2B3B-4AF8-384D59B0E135}"/>
              </a:ext>
            </a:extLst>
          </p:cNvPr>
          <p:cNvSpPr/>
          <p:nvPr/>
        </p:nvSpPr>
        <p:spPr>
          <a:xfrm flipV="1">
            <a:off x="3962971" y="3810960"/>
            <a:ext cx="18000" cy="36000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0DFAAAAA-F794-BF95-E4C6-BB6AEB8923D8}"/>
              </a:ext>
            </a:extLst>
          </p:cNvPr>
          <p:cNvSpPr/>
          <p:nvPr/>
        </p:nvSpPr>
        <p:spPr>
          <a:xfrm flipV="1">
            <a:off x="4058278" y="3812540"/>
            <a:ext cx="18000" cy="36000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A470FF6C-2060-3B9C-5614-1592B1AF324D}"/>
              </a:ext>
            </a:extLst>
          </p:cNvPr>
          <p:cNvSpPr/>
          <p:nvPr/>
        </p:nvSpPr>
        <p:spPr>
          <a:xfrm flipV="1">
            <a:off x="4151148" y="3812538"/>
            <a:ext cx="18000" cy="36000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Textfeld 93">
            <a:extLst>
              <a:ext uri="{FF2B5EF4-FFF2-40B4-BE49-F238E27FC236}">
                <a16:creationId xmlns:a16="http://schemas.microsoft.com/office/drawing/2014/main" id="{6B19C63C-2981-F3AB-F1C3-1602922DFCB4}"/>
              </a:ext>
            </a:extLst>
          </p:cNvPr>
          <p:cNvSpPr txBox="1"/>
          <p:nvPr/>
        </p:nvSpPr>
        <p:spPr>
          <a:xfrm rot="275267">
            <a:off x="3050520" y="3439234"/>
            <a:ext cx="1497526" cy="592470"/>
          </a:xfrm>
          <a:prstGeom prst="rect">
            <a:avLst/>
          </a:prstGeom>
          <a:noFill/>
          <a:ln w="28575">
            <a:solidFill>
              <a:srgbClr val="000099"/>
            </a:solidFill>
          </a:ln>
        </p:spPr>
        <p:txBody>
          <a:bodyPr wrap="none" rtlCol="0" anchor="ctr">
            <a:spAutoFit/>
          </a:bodyPr>
          <a:lstStyle/>
          <a:p>
            <a:endParaRPr lang="de-DE" sz="1050" dirty="0">
              <a:solidFill>
                <a:srgbClr val="000099"/>
              </a:solidFill>
            </a:endParaRPr>
          </a:p>
          <a:p>
            <a:r>
              <a:rPr lang="de-DE" sz="1600" dirty="0">
                <a:solidFill>
                  <a:srgbClr val="000099"/>
                </a:solidFill>
              </a:rPr>
              <a:t>GIRF –Model</a:t>
            </a:r>
          </a:p>
          <a:p>
            <a:endParaRPr lang="de-DE" sz="600" dirty="0">
              <a:solidFill>
                <a:srgbClr val="000099"/>
              </a:solidFill>
            </a:endParaRPr>
          </a:p>
        </p:txBody>
      </p:sp>
      <p:pic>
        <p:nvPicPr>
          <p:cNvPr id="102" name="Grafik 101" descr="Ein Bild, das Screenshot, Kreis, Text enthält.&#10;&#10;KI-generierte Inhalte können fehlerhaft sein.">
            <a:extLst>
              <a:ext uri="{FF2B5EF4-FFF2-40B4-BE49-F238E27FC236}">
                <a16:creationId xmlns:a16="http://schemas.microsoft.com/office/drawing/2014/main" id="{EA71FC05-E310-E037-F656-3602915FA31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03606" y="3075185"/>
            <a:ext cx="893621" cy="961488"/>
          </a:xfrm>
          <a:prstGeom prst="rect">
            <a:avLst/>
          </a:prstGeom>
        </p:spPr>
      </p:pic>
      <p:pic>
        <p:nvPicPr>
          <p:cNvPr id="98" name="Grafik 97" descr="Ein Bild, das Screenshot, Kreis, Text enthält.&#10;&#10;KI-generierte Inhalte können fehlerhaft sein.">
            <a:extLst>
              <a:ext uri="{FF2B5EF4-FFF2-40B4-BE49-F238E27FC236}">
                <a16:creationId xmlns:a16="http://schemas.microsoft.com/office/drawing/2014/main" id="{8DBE1895-22FA-FB15-0546-A2244819617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03606" y="3090835"/>
            <a:ext cx="893621" cy="961488"/>
          </a:xfrm>
          <a:prstGeom prst="rect">
            <a:avLst/>
          </a:prstGeom>
        </p:spPr>
      </p:pic>
      <p:pic>
        <p:nvPicPr>
          <p:cNvPr id="99" name="Grafik 98" descr="Ein Bild, das Screenshot, Kreis, Text enthält.&#10;&#10;KI-generierte Inhalte können fehlerhaft sein.">
            <a:extLst>
              <a:ext uri="{FF2B5EF4-FFF2-40B4-BE49-F238E27FC236}">
                <a16:creationId xmlns:a16="http://schemas.microsoft.com/office/drawing/2014/main" id="{09541A91-3D51-9889-C92C-3FA2C93F203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438989" y="3088459"/>
            <a:ext cx="893621" cy="961488"/>
          </a:xfrm>
          <a:prstGeom prst="rect">
            <a:avLst/>
          </a:prstGeom>
        </p:spPr>
      </p:pic>
      <p:pic>
        <p:nvPicPr>
          <p:cNvPr id="100" name="Grafik 99" descr="Ein Bild, das Screenshot, Kreis, Text enthält.&#10;&#10;KI-generierte Inhalte können fehlerhaft sein.">
            <a:extLst>
              <a:ext uri="{FF2B5EF4-FFF2-40B4-BE49-F238E27FC236}">
                <a16:creationId xmlns:a16="http://schemas.microsoft.com/office/drawing/2014/main" id="{539B9C07-5112-63BC-8A82-F12AC2FBCBAA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763236" y="3050885"/>
            <a:ext cx="985821" cy="993108"/>
          </a:xfrm>
          <a:prstGeom prst="rect">
            <a:avLst/>
          </a:prstGeom>
        </p:spPr>
      </p:pic>
      <p:sp>
        <p:nvSpPr>
          <p:cNvPr id="101" name="Textfeld 100">
            <a:extLst>
              <a:ext uri="{FF2B5EF4-FFF2-40B4-BE49-F238E27FC236}">
                <a16:creationId xmlns:a16="http://schemas.microsoft.com/office/drawing/2014/main" id="{6C27A18D-8622-42B2-25D9-4B81CDE0D3BF}"/>
              </a:ext>
            </a:extLst>
          </p:cNvPr>
          <p:cNvSpPr txBox="1"/>
          <p:nvPr/>
        </p:nvSpPr>
        <p:spPr>
          <a:xfrm>
            <a:off x="8646217" y="1798513"/>
            <a:ext cx="32480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With </a:t>
            </a:r>
            <a:r>
              <a:rPr lang="de-DE" dirty="0" err="1">
                <a:solidFill>
                  <a:schemeClr val="bg1"/>
                </a:solidFill>
              </a:rPr>
              <a:t>eddy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currents</a:t>
            </a:r>
            <a:r>
              <a:rPr lang="de-DE" dirty="0">
                <a:solidFill>
                  <a:schemeClr val="bg1"/>
                </a:solidFill>
              </a:rPr>
              <a:t> </a:t>
            </a:r>
          </a:p>
          <a:p>
            <a:r>
              <a:rPr lang="de-DE" dirty="0">
                <a:solidFill>
                  <a:schemeClr val="bg1"/>
                </a:solidFill>
              </a:rPr>
              <a:t>and </a:t>
            </a:r>
            <a:r>
              <a:rPr lang="de-DE" dirty="0" err="1">
                <a:solidFill>
                  <a:schemeClr val="bg1"/>
                </a:solidFill>
              </a:rPr>
              <a:t>no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correction</a:t>
            </a:r>
            <a:r>
              <a:rPr lang="de-DE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A6A6B252-1CAE-1FDB-4E18-BF361E29F17F}"/>
              </a:ext>
            </a:extLst>
          </p:cNvPr>
          <p:cNvSpPr txBox="1"/>
          <p:nvPr/>
        </p:nvSpPr>
        <p:spPr>
          <a:xfrm>
            <a:off x="6742972" y="2835246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</a:t>
            </a:r>
          </a:p>
        </p:txBody>
      </p:sp>
      <p:sp>
        <p:nvSpPr>
          <p:cNvPr id="104" name="Textfeld 103">
            <a:extLst>
              <a:ext uri="{FF2B5EF4-FFF2-40B4-BE49-F238E27FC236}">
                <a16:creationId xmlns:a16="http://schemas.microsoft.com/office/drawing/2014/main" id="{FD66D636-1012-3887-BCB2-4A9FDC80340F}"/>
              </a:ext>
            </a:extLst>
          </p:cNvPr>
          <p:cNvSpPr txBox="1"/>
          <p:nvPr/>
        </p:nvSpPr>
        <p:spPr>
          <a:xfrm>
            <a:off x="7656154" y="2835246"/>
            <a:ext cx="388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tgt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56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10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5AE86D-089B-48E0-7CAD-C7B2F03DF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BAD72B-5E78-DB7B-7DC8-ACABA5CAF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848" y="169776"/>
            <a:ext cx="12087652" cy="865159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Task 3: </a:t>
            </a:r>
            <a:r>
              <a:rPr lang="de-DE" dirty="0" err="1">
                <a:solidFill>
                  <a:schemeClr val="bg1"/>
                </a:solidFill>
              </a:rPr>
              <a:t>encoding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with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imperfect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gradients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B69E769C-DD08-6E2A-85F3-ADC9AE38F313}"/>
              </a:ext>
            </a:extLst>
          </p:cNvPr>
          <p:cNvSpPr txBox="1">
            <a:spLocks/>
          </p:cNvSpPr>
          <p:nvPr/>
        </p:nvSpPr>
        <p:spPr>
          <a:xfrm>
            <a:off x="520676" y="4049225"/>
            <a:ext cx="3808490" cy="17734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Re-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invent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adaptive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pre-emphasis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by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free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arbitrary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gradients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>
              <a:solidFill>
                <a:prstClr val="white"/>
              </a:solidFill>
              <a:latin typeface="Calibri Light" panose="020F03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Compromis</a:t>
            </a:r>
            <a:r>
              <a:rPr lang="de-DE" sz="1800" dirty="0">
                <a:solidFill>
                  <a:prstClr val="white"/>
                </a:solidFill>
                <a:latin typeface="Calibri Light" panose="020F0302020204030204"/>
              </a:rPr>
              <a:t>e </a:t>
            </a:r>
            <a:r>
              <a:rPr lang="de-DE" sz="1800" dirty="0" err="1">
                <a:solidFill>
                  <a:prstClr val="white"/>
                </a:solidFill>
                <a:latin typeface="Calibri Light" panose="020F0302020204030204"/>
              </a:rPr>
              <a:t>quality</a:t>
            </a:r>
            <a:r>
              <a:rPr lang="de-DE" sz="1800" dirty="0">
                <a:solidFill>
                  <a:prstClr val="white"/>
                </a:solidFill>
                <a:latin typeface="Calibri Light" panose="020F0302020204030204"/>
              </a:rPr>
              <a:t>/</a:t>
            </a:r>
            <a:r>
              <a:rPr lang="de-DE" sz="1800" dirty="0" err="1">
                <a:solidFill>
                  <a:prstClr val="white"/>
                </a:solidFill>
                <a:latin typeface="Calibri Light" panose="020F0302020204030204"/>
              </a:rPr>
              <a:t>demand</a:t>
            </a:r>
            <a:r>
              <a:rPr lang="de-DE" sz="1800" dirty="0">
                <a:solidFill>
                  <a:prstClr val="white"/>
                </a:solidFill>
                <a:latin typeface="Calibri Light" panose="020F0302020204030204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è"/>
              <a:defRPr/>
            </a:pPr>
            <a:r>
              <a:rPr lang="de-DE" sz="1600" dirty="0" err="1">
                <a:solidFill>
                  <a:prstClr val="white"/>
                </a:solidFill>
              </a:rPr>
              <a:t>Less</a:t>
            </a:r>
            <a:r>
              <a:rPr lang="de-DE" sz="1600" dirty="0">
                <a:solidFill>
                  <a:prstClr val="white"/>
                </a:solidFill>
              </a:rPr>
              <a:t> </a:t>
            </a:r>
            <a:r>
              <a:rPr lang="de-DE" sz="1600" dirty="0" err="1">
                <a:solidFill>
                  <a:prstClr val="white"/>
                </a:solidFill>
              </a:rPr>
              <a:t>demanding</a:t>
            </a:r>
            <a:r>
              <a:rPr lang="de-DE" sz="1600" dirty="0">
                <a:solidFill>
                  <a:prstClr val="white"/>
                </a:solidFill>
              </a:rPr>
              <a:t> </a:t>
            </a:r>
            <a:r>
              <a:rPr lang="de-DE" sz="1600" dirty="0" err="1">
                <a:solidFill>
                  <a:prstClr val="white"/>
                </a:solidFill>
              </a:rPr>
              <a:t>solution</a:t>
            </a:r>
            <a:endParaRPr lang="de-DE" sz="1600" dirty="0">
              <a:solidFill>
                <a:prstClr val="white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è"/>
              <a:defRPr/>
            </a:pPr>
            <a:r>
              <a:rPr lang="en-US" sz="1600" dirty="0">
                <a:solidFill>
                  <a:prstClr val="white"/>
                </a:solidFill>
                <a:latin typeface="Calibri Light" panose="020F0302020204030204"/>
                <a:ea typeface="+mj-ea"/>
                <a:cs typeface="+mj-cs"/>
              </a:rPr>
              <a:t>Broader application</a:t>
            </a:r>
            <a:br>
              <a:rPr lang="en-US" sz="1600" dirty="0">
                <a:solidFill>
                  <a:prstClr val="white"/>
                </a:solidFill>
                <a:latin typeface="Calibri Light" panose="020F0302020204030204"/>
              </a:rPr>
            </a:br>
            <a:r>
              <a:rPr lang="en-US" sz="1600" dirty="0">
                <a:solidFill>
                  <a:prstClr val="white"/>
                </a:solidFill>
                <a:latin typeface="Calibri Light" panose="020F0302020204030204"/>
              </a:rPr>
              <a:t>shorter TE, higher res, old hardware</a:t>
            </a:r>
            <a:endParaRPr lang="de-DE" sz="1600" dirty="0">
              <a:solidFill>
                <a:prstClr val="white"/>
              </a:solidFill>
              <a:latin typeface="Calibri Light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800" dirty="0">
              <a:solidFill>
                <a:prstClr val="white"/>
              </a:solidFill>
              <a:latin typeface="Calibri Light" panose="020F0302020204030204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DEBFAB5-282C-4A61-803D-B63DE98E25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625827" y="2697862"/>
            <a:ext cx="1417228" cy="137883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09F949A-DF73-3D22-FE9A-EB1AFE84FB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09049" y="2697862"/>
            <a:ext cx="1462275" cy="1462275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10671533-1A8F-5B6B-CCF6-A991A38931CD}"/>
              </a:ext>
            </a:extLst>
          </p:cNvPr>
          <p:cNvGrpSpPr/>
          <p:nvPr/>
        </p:nvGrpSpPr>
        <p:grpSpPr>
          <a:xfrm>
            <a:off x="3925869" y="3872439"/>
            <a:ext cx="3544079" cy="2386943"/>
            <a:chOff x="6915151" y="2876550"/>
            <a:chExt cx="3365129" cy="2319467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A6DD719E-3D92-F4A7-1BDE-A2C1BE65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15151" y="2876550"/>
              <a:ext cx="3365129" cy="2319467"/>
            </a:xfrm>
            <a:prstGeom prst="rect">
              <a:avLst/>
            </a:prstGeom>
          </p:spPr>
        </p:pic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C0C3CBAC-E3F8-98D2-573F-635942A56FBB}"/>
                </a:ext>
              </a:extLst>
            </p:cNvPr>
            <p:cNvSpPr/>
            <p:nvPr/>
          </p:nvSpPr>
          <p:spPr>
            <a:xfrm>
              <a:off x="6915151" y="4943475"/>
              <a:ext cx="419099" cy="2430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F47A2A10-3363-7280-CF7F-09AB815408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726" y="1030619"/>
            <a:ext cx="6928222" cy="2707012"/>
          </a:xfrm>
          <a:prstGeom prst="rect">
            <a:avLst/>
          </a:prstGeom>
        </p:spPr>
      </p:pic>
      <p:pic>
        <p:nvPicPr>
          <p:cNvPr id="93" name="Grafik 92">
            <a:extLst>
              <a:ext uri="{FF2B5EF4-FFF2-40B4-BE49-F238E27FC236}">
                <a16:creationId xmlns:a16="http://schemas.microsoft.com/office/drawing/2014/main" id="{97F1DF21-8DD1-4FAC-79ED-14501C4E049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577203" y="4960882"/>
            <a:ext cx="1308678" cy="12985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4FA1579-9411-035B-290B-978DAAE000E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300337" y="4960882"/>
            <a:ext cx="1301113" cy="12985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401DF9F-9E22-07F8-F112-16E38DF61765}"/>
              </a:ext>
            </a:extLst>
          </p:cNvPr>
          <p:cNvSpPr txBox="1"/>
          <p:nvPr/>
        </p:nvSpPr>
        <p:spPr>
          <a:xfrm>
            <a:off x="9547531" y="2345370"/>
            <a:ext cx="1095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</a:rPr>
              <a:t>in vitro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D96FD34-F56E-93F6-8890-83FC2D9A877B}"/>
              </a:ext>
            </a:extLst>
          </p:cNvPr>
          <p:cNvSpPr txBox="1"/>
          <p:nvPr/>
        </p:nvSpPr>
        <p:spPr>
          <a:xfrm>
            <a:off x="9525089" y="4200690"/>
            <a:ext cx="10352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</a:rPr>
              <a:t>in vivo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84E4B8A-F5D4-54D9-2E86-6C253A8260D6}"/>
              </a:ext>
            </a:extLst>
          </p:cNvPr>
          <p:cNvSpPr txBox="1"/>
          <p:nvPr/>
        </p:nvSpPr>
        <p:spPr>
          <a:xfrm>
            <a:off x="9525089" y="757772"/>
            <a:ext cx="1140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</a:rPr>
              <a:t>in </a:t>
            </a:r>
            <a:r>
              <a:rPr lang="de-DE" sz="2000" dirty="0" err="1">
                <a:solidFill>
                  <a:schemeClr val="bg1"/>
                </a:solidFill>
              </a:rPr>
              <a:t>silico</a:t>
            </a:r>
            <a:endParaRPr lang="de-DE" sz="2000" dirty="0">
              <a:solidFill>
                <a:schemeClr val="bg1"/>
              </a:solidFill>
            </a:endParaRPr>
          </a:p>
        </p:txBody>
      </p:sp>
      <p:pic>
        <p:nvPicPr>
          <p:cNvPr id="17" name="Grafik 16" descr="Ein Bild, das Screenshot, Kreis, Text enthält.&#10;&#10;KI-generierte Inhalte können fehlerhaft sein.">
            <a:extLst>
              <a:ext uri="{FF2B5EF4-FFF2-40B4-BE49-F238E27FC236}">
                <a16:creationId xmlns:a16="http://schemas.microsoft.com/office/drawing/2014/main" id="{05BCF4A0-8028-D3BB-2CE8-37A0F99AEA6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228447" y="1099947"/>
            <a:ext cx="1241119" cy="1244825"/>
          </a:xfrm>
          <a:prstGeom prst="rect">
            <a:avLst/>
          </a:prstGeom>
        </p:spPr>
      </p:pic>
      <p:pic>
        <p:nvPicPr>
          <p:cNvPr id="18" name="Grafik 17" descr="Ein Bild, das Screenshot, Kreis, Text enthält.&#10;&#10;KI-generierte Inhalte können fehlerhaft sein.">
            <a:extLst>
              <a:ext uri="{FF2B5EF4-FFF2-40B4-BE49-F238E27FC236}">
                <a16:creationId xmlns:a16="http://schemas.microsoft.com/office/drawing/2014/main" id="{17B680C7-DF21-D66A-79B9-0664ADD3F63C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639763" y="1110862"/>
            <a:ext cx="1222375" cy="122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140EE6-9B2E-0E87-88B4-3C3E76FA7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4E07F0-1BA1-6625-DA46-8F81D24CEBC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69040" y="6600000"/>
            <a:ext cx="959875" cy="1920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1E77C4-F13C-4261-8B14-6DABA109B117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F99EAD3-73CA-116B-04D1-54260B029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90" y="205366"/>
            <a:ext cx="11907409" cy="818011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Task 4: TSE: same </a:t>
            </a:r>
            <a:r>
              <a:rPr lang="de-DE" dirty="0" err="1">
                <a:solidFill>
                  <a:schemeClr val="bg1"/>
                </a:solidFill>
              </a:rPr>
              <a:t>image</a:t>
            </a:r>
            <a:r>
              <a:rPr lang="de-DE" dirty="0">
                <a:solidFill>
                  <a:schemeClr val="bg1"/>
                </a:solidFill>
              </a:rPr>
              <a:t> – </a:t>
            </a:r>
            <a:r>
              <a:rPr lang="de-DE" dirty="0" err="1">
                <a:solidFill>
                  <a:schemeClr val="bg1"/>
                </a:solidFill>
              </a:rPr>
              <a:t>lower</a:t>
            </a:r>
            <a:r>
              <a:rPr lang="de-DE" dirty="0">
                <a:solidFill>
                  <a:schemeClr val="bg1"/>
                </a:solidFill>
              </a:rPr>
              <a:t> SAR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236EEED6-A041-8FAC-2A1D-9AAF394CD051}"/>
              </a:ext>
            </a:extLst>
          </p:cNvPr>
          <p:cNvGrpSpPr/>
          <p:nvPr/>
        </p:nvGrpSpPr>
        <p:grpSpPr>
          <a:xfrm>
            <a:off x="292103" y="1560812"/>
            <a:ext cx="8298430" cy="2913602"/>
            <a:chOff x="1530567" y="1746473"/>
            <a:chExt cx="11221011" cy="3522174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9EE8E30E-D355-6E3F-4B5F-24FFCD461B1F}"/>
                </a:ext>
              </a:extLst>
            </p:cNvPr>
            <p:cNvSpPr/>
            <p:nvPr/>
          </p:nvSpPr>
          <p:spPr>
            <a:xfrm>
              <a:off x="1530567" y="2189186"/>
              <a:ext cx="2588443" cy="3075842"/>
            </a:xfrm>
            <a:prstGeom prst="rect">
              <a:avLst/>
            </a:prstGeom>
            <a:solidFill>
              <a:srgbClr val="E7F0F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C5D0363A-EE07-508E-E829-B141C9B8F968}"/>
                </a:ext>
              </a:extLst>
            </p:cNvPr>
            <p:cNvSpPr/>
            <p:nvPr/>
          </p:nvSpPr>
          <p:spPr>
            <a:xfrm>
              <a:off x="4118142" y="2194466"/>
              <a:ext cx="2962919" cy="3069917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6514E5F4-1A48-7675-58E3-0168869A8A90}"/>
                </a:ext>
              </a:extLst>
            </p:cNvPr>
            <p:cNvSpPr/>
            <p:nvPr/>
          </p:nvSpPr>
          <p:spPr>
            <a:xfrm>
              <a:off x="7081063" y="2194466"/>
              <a:ext cx="2855635" cy="3074181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Parallelogramm 10">
              <a:extLst>
                <a:ext uri="{FF2B5EF4-FFF2-40B4-BE49-F238E27FC236}">
                  <a16:creationId xmlns:a16="http://schemas.microsoft.com/office/drawing/2014/main" id="{F27F4DA6-553F-807A-EED2-F5C53286F852}"/>
                </a:ext>
              </a:extLst>
            </p:cNvPr>
            <p:cNvSpPr/>
            <p:nvPr/>
          </p:nvSpPr>
          <p:spPr>
            <a:xfrm>
              <a:off x="4117013" y="1927787"/>
              <a:ext cx="3238162" cy="273519"/>
            </a:xfrm>
            <a:prstGeom prst="parallelogram">
              <a:avLst>
                <a:gd name="adj" fmla="val 70145"/>
              </a:avLst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Parallelogramm 12">
              <a:extLst>
                <a:ext uri="{FF2B5EF4-FFF2-40B4-BE49-F238E27FC236}">
                  <a16:creationId xmlns:a16="http://schemas.microsoft.com/office/drawing/2014/main" id="{C1D690B6-855A-585B-7F0B-D69DA0EE0751}"/>
                </a:ext>
              </a:extLst>
            </p:cNvPr>
            <p:cNvSpPr/>
            <p:nvPr/>
          </p:nvSpPr>
          <p:spPr>
            <a:xfrm>
              <a:off x="7080631" y="1927141"/>
              <a:ext cx="3085820" cy="271625"/>
            </a:xfrm>
            <a:prstGeom prst="parallelogram">
              <a:avLst>
                <a:gd name="adj" fmla="val 70145"/>
              </a:avLst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Parallelogramm 13">
              <a:extLst>
                <a:ext uri="{FF2B5EF4-FFF2-40B4-BE49-F238E27FC236}">
                  <a16:creationId xmlns:a16="http://schemas.microsoft.com/office/drawing/2014/main" id="{FC47963E-AF00-6108-BCE0-91C6906F0F8D}"/>
                </a:ext>
              </a:extLst>
            </p:cNvPr>
            <p:cNvSpPr/>
            <p:nvPr/>
          </p:nvSpPr>
          <p:spPr>
            <a:xfrm rot="5400000" flipV="1">
              <a:off x="10817641" y="3326953"/>
              <a:ext cx="3514418" cy="353457"/>
            </a:xfrm>
            <a:prstGeom prst="parallelogram">
              <a:avLst>
                <a:gd name="adj" fmla="val 144502"/>
              </a:avLst>
            </a:prstGeom>
            <a:solidFill>
              <a:srgbClr val="C2D9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039925BB-691C-826E-5DDC-B335156D1E22}"/>
                </a:ext>
              </a:extLst>
            </p:cNvPr>
            <p:cNvSpPr/>
            <p:nvPr/>
          </p:nvSpPr>
          <p:spPr>
            <a:xfrm>
              <a:off x="9936698" y="2188570"/>
              <a:ext cx="2466182" cy="3080077"/>
            </a:xfrm>
            <a:prstGeom prst="rect">
              <a:avLst/>
            </a:prstGeom>
            <a:solidFill>
              <a:srgbClr val="E7F0F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16F4F6DF-48C8-577E-4F79-EB60D21362E2}"/>
                </a:ext>
              </a:extLst>
            </p:cNvPr>
            <p:cNvCxnSpPr/>
            <p:nvPr/>
          </p:nvCxnSpPr>
          <p:spPr>
            <a:xfrm>
              <a:off x="1530567" y="2198730"/>
              <a:ext cx="10872313" cy="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lumMod val="75000"/>
                  <a:lumOff val="25000"/>
                  <a:alpha val="40000"/>
                </a:sysClr>
              </a:solidFill>
              <a:prstDash val="solid"/>
              <a:miter lim="800000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06D96F6B-C36B-7CA3-4F47-93B5BCCB4C48}"/>
                  </a:ext>
                </a:extLst>
              </p:cNvPr>
              <p:cNvSpPr txBox="1"/>
              <p:nvPr/>
            </p:nvSpPr>
            <p:spPr>
              <a:xfrm>
                <a:off x="6425718" y="4115688"/>
                <a:ext cx="163666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Loss:</a:t>
                </a:r>
                <a14:m>
                  <m:oMath xmlns:m="http://schemas.openxmlformats.org/officeDocument/2006/math">
                    <m:r>
                      <a:rPr kumimoji="0" lang="de-DE" sz="10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d>
                      <m:dPr>
                        <m:begChr m:val="‖"/>
                        <m:endChr m:val="‖"/>
                        <m:ctrlPr>
                          <a:rPr kumimoji="0" lang="en-US" sz="10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kumimoji="0" lang="en-US" sz="105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rPr>
                          <m:t>out</m:t>
                        </m:r>
                        <m:r>
                          <m:rPr>
                            <m:nor/>
                          </m:rPr>
                          <a:rPr kumimoji="0" lang="en-US" sz="105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kumimoji="0" lang="en-US" sz="105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rPr>
                          <m:t>tgt</m:t>
                        </m:r>
                      </m:e>
                    </m:d>
                  </m:oMath>
                </a14:m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+ SAR-loss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06D96F6B-C36B-7CA3-4F47-93B5BCCB4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718" y="4115688"/>
                <a:ext cx="1636666" cy="253916"/>
              </a:xfrm>
              <a:prstGeom prst="rect">
                <a:avLst/>
              </a:prstGeom>
              <a:blipFill>
                <a:blip r:embed="rId3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D7A182E4-B459-B3BA-684B-9745E5D36D4D}"/>
              </a:ext>
            </a:extLst>
          </p:cNvPr>
          <p:cNvGrpSpPr/>
          <p:nvPr/>
        </p:nvGrpSpPr>
        <p:grpSpPr>
          <a:xfrm>
            <a:off x="2308299" y="3088324"/>
            <a:ext cx="684450" cy="911316"/>
            <a:chOff x="606264" y="1111852"/>
            <a:chExt cx="3325091" cy="4343214"/>
          </a:xfrm>
          <a:solidFill>
            <a:sysClr val="windowText" lastClr="000000"/>
          </a:solidFill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4F8EF485-A049-2F11-4C93-5CEC98F458F9}"/>
                </a:ext>
              </a:extLst>
            </p:cNvPr>
            <p:cNvSpPr/>
            <p:nvPr/>
          </p:nvSpPr>
          <p:spPr>
            <a:xfrm>
              <a:off x="606264" y="1226927"/>
              <a:ext cx="3325091" cy="3325091"/>
            </a:xfrm>
            <a:prstGeom prst="ellipse">
              <a:avLst/>
            </a:prstGeom>
            <a:grpFill/>
            <a:ln w="28575" cap="flat" cmpd="sng" algn="ctr">
              <a:solidFill>
                <a:srgbClr val="92D05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58B517AC-73A7-749B-D8FC-221525579E3A}"/>
                </a:ext>
              </a:extLst>
            </p:cNvPr>
            <p:cNvSpPr/>
            <p:nvPr/>
          </p:nvSpPr>
          <p:spPr>
            <a:xfrm rot="19667097">
              <a:off x="935592" y="1597096"/>
              <a:ext cx="2662914" cy="2662914"/>
            </a:xfrm>
            <a:prstGeom prst="ellipse">
              <a:avLst/>
            </a:prstGeom>
            <a:grpFill/>
            <a:ln w="28575" cap="flat" cmpd="sng" algn="ctr">
              <a:solidFill>
                <a:srgbClr val="92D050"/>
              </a:solidFill>
              <a:prstDash val="dashDot"/>
              <a:miter lim="800000"/>
            </a:ln>
            <a:effectLst/>
          </p:spPr>
          <p:txBody>
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7F86D7DA-7D22-B7BA-E7E8-466FC8F1699D}"/>
                </a:ext>
              </a:extLst>
            </p:cNvPr>
            <p:cNvSpPr/>
            <p:nvPr/>
          </p:nvSpPr>
          <p:spPr>
            <a:xfrm>
              <a:off x="1317230" y="1970321"/>
              <a:ext cx="1926715" cy="1926715"/>
            </a:xfrm>
            <a:prstGeom prst="ellipse">
              <a:avLst/>
            </a:prstGeom>
            <a:grpFill/>
            <a:ln w="28575" cap="flat" cmpd="sng" algn="ctr">
              <a:solidFill>
                <a:srgbClr val="92D05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D3E10650-0508-7AEE-153D-83D656BC934E}"/>
                </a:ext>
              </a:extLst>
            </p:cNvPr>
            <p:cNvSpPr/>
            <p:nvPr/>
          </p:nvSpPr>
          <p:spPr>
            <a:xfrm>
              <a:off x="1782325" y="2425771"/>
              <a:ext cx="962170" cy="96217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92D05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Gleichschenkliges Dreieck 23">
              <a:extLst>
                <a:ext uri="{FF2B5EF4-FFF2-40B4-BE49-F238E27FC236}">
                  <a16:creationId xmlns:a16="http://schemas.microsoft.com/office/drawing/2014/main" id="{D2F87199-8127-1607-FE65-3E0BF82DFD6C}"/>
                </a:ext>
              </a:extLst>
            </p:cNvPr>
            <p:cNvSpPr/>
            <p:nvPr/>
          </p:nvSpPr>
          <p:spPr>
            <a:xfrm rot="10800000">
              <a:off x="1969588" y="1111852"/>
              <a:ext cx="554860" cy="521373"/>
            </a:xfrm>
            <a:prstGeom prst="triangle">
              <a:avLst/>
            </a:prstGeom>
            <a:solidFill>
              <a:sysClr val="windowText" lastClr="000000"/>
            </a:solidFill>
            <a:ln w="28575" cap="rnd" cmpd="sng" algn="ctr">
              <a:solidFill>
                <a:srgbClr val="92D050"/>
              </a:solidFill>
              <a:prstDash val="solid"/>
              <a:round/>
            </a:ln>
            <a:effectLst/>
          </p:spPr>
          <p:txBody>
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260CEDC4-1BF0-0703-FF70-A0123EB30166}"/>
                </a:ext>
              </a:extLst>
            </p:cNvPr>
            <p:cNvGrpSpPr/>
            <p:nvPr/>
          </p:nvGrpSpPr>
          <p:grpSpPr>
            <a:xfrm>
              <a:off x="1106194" y="3585695"/>
              <a:ext cx="2449805" cy="1869371"/>
              <a:chOff x="4879909" y="3759870"/>
              <a:chExt cx="2715209" cy="2146408"/>
            </a:xfrm>
            <a:grpFill/>
          </p:grpSpPr>
          <p:sp>
            <p:nvSpPr>
              <p:cNvPr id="26" name="Rechteck 9">
                <a:extLst>
                  <a:ext uri="{FF2B5EF4-FFF2-40B4-BE49-F238E27FC236}">
                    <a16:creationId xmlns:a16="http://schemas.microsoft.com/office/drawing/2014/main" id="{C950EE20-F0DD-E461-EDB2-19E605DE478B}"/>
                  </a:ext>
                </a:extLst>
              </p:cNvPr>
              <p:cNvSpPr/>
              <p:nvPr/>
            </p:nvSpPr>
            <p:spPr>
              <a:xfrm>
                <a:off x="4889241" y="3760645"/>
                <a:ext cx="2705877" cy="1330341"/>
              </a:xfrm>
              <a:custGeom>
                <a:avLst/>
                <a:gdLst>
                  <a:gd name="connsiteX0" fmla="*/ 0 w 1166326"/>
                  <a:gd name="connsiteY0" fmla="*/ 0 h 2132196"/>
                  <a:gd name="connsiteX1" fmla="*/ 1166326 w 1166326"/>
                  <a:gd name="connsiteY1" fmla="*/ 0 h 2132196"/>
                  <a:gd name="connsiteX2" fmla="*/ 1166326 w 1166326"/>
                  <a:gd name="connsiteY2" fmla="*/ 2132196 h 2132196"/>
                  <a:gd name="connsiteX3" fmla="*/ 0 w 1166326"/>
                  <a:gd name="connsiteY3" fmla="*/ 2132196 h 2132196"/>
                  <a:gd name="connsiteX4" fmla="*/ 0 w 1166326"/>
                  <a:gd name="connsiteY4" fmla="*/ 0 h 2132196"/>
                  <a:gd name="connsiteX0" fmla="*/ 401216 w 1166326"/>
                  <a:gd name="connsiteY0" fmla="*/ 65314 h 2132196"/>
                  <a:gd name="connsiteX1" fmla="*/ 1166326 w 1166326"/>
                  <a:gd name="connsiteY1" fmla="*/ 0 h 2132196"/>
                  <a:gd name="connsiteX2" fmla="*/ 1166326 w 1166326"/>
                  <a:gd name="connsiteY2" fmla="*/ 2132196 h 2132196"/>
                  <a:gd name="connsiteX3" fmla="*/ 0 w 1166326"/>
                  <a:gd name="connsiteY3" fmla="*/ 2132196 h 2132196"/>
                  <a:gd name="connsiteX4" fmla="*/ 401216 w 1166326"/>
                  <a:gd name="connsiteY4" fmla="*/ 65314 h 2132196"/>
                  <a:gd name="connsiteX0" fmla="*/ 401216 w 1166326"/>
                  <a:gd name="connsiteY0" fmla="*/ 0 h 2066882"/>
                  <a:gd name="connsiteX1" fmla="*/ 933060 w 1166326"/>
                  <a:gd name="connsiteY1" fmla="*/ 9331 h 2066882"/>
                  <a:gd name="connsiteX2" fmla="*/ 1166326 w 1166326"/>
                  <a:gd name="connsiteY2" fmla="*/ 2066882 h 2066882"/>
                  <a:gd name="connsiteX3" fmla="*/ 0 w 1166326"/>
                  <a:gd name="connsiteY3" fmla="*/ 2066882 h 2066882"/>
                  <a:gd name="connsiteX4" fmla="*/ 401216 w 1166326"/>
                  <a:gd name="connsiteY4" fmla="*/ 0 h 2066882"/>
                  <a:gd name="connsiteX0" fmla="*/ 322021 w 1166326"/>
                  <a:gd name="connsiteY0" fmla="*/ 110259 h 2057551"/>
                  <a:gd name="connsiteX1" fmla="*/ 933060 w 1166326"/>
                  <a:gd name="connsiteY1" fmla="*/ 0 h 2057551"/>
                  <a:gd name="connsiteX2" fmla="*/ 1166326 w 1166326"/>
                  <a:gd name="connsiteY2" fmla="*/ 2057551 h 2057551"/>
                  <a:gd name="connsiteX3" fmla="*/ 0 w 1166326"/>
                  <a:gd name="connsiteY3" fmla="*/ 2057551 h 2057551"/>
                  <a:gd name="connsiteX4" fmla="*/ 322021 w 1166326"/>
                  <a:gd name="connsiteY4" fmla="*/ 110259 h 2057551"/>
                  <a:gd name="connsiteX0" fmla="*/ 322021 w 1166326"/>
                  <a:gd name="connsiteY0" fmla="*/ 0 h 1947292"/>
                  <a:gd name="connsiteX1" fmla="*/ 821467 w 1166326"/>
                  <a:gd name="connsiteY1" fmla="*/ 39228 h 1947292"/>
                  <a:gd name="connsiteX2" fmla="*/ 1166326 w 1166326"/>
                  <a:gd name="connsiteY2" fmla="*/ 1947292 h 1947292"/>
                  <a:gd name="connsiteX3" fmla="*/ 0 w 1166326"/>
                  <a:gd name="connsiteY3" fmla="*/ 1947292 h 1947292"/>
                  <a:gd name="connsiteX4" fmla="*/ 322021 w 1166326"/>
                  <a:gd name="connsiteY4" fmla="*/ 0 h 1947292"/>
                  <a:gd name="connsiteX0" fmla="*/ 322021 w 1166326"/>
                  <a:gd name="connsiteY0" fmla="*/ 5619 h 1952911"/>
                  <a:gd name="connsiteX1" fmla="*/ 839466 w 1166326"/>
                  <a:gd name="connsiteY1" fmla="*/ 0 h 1952911"/>
                  <a:gd name="connsiteX2" fmla="*/ 1166326 w 1166326"/>
                  <a:gd name="connsiteY2" fmla="*/ 1952911 h 1952911"/>
                  <a:gd name="connsiteX3" fmla="*/ 0 w 1166326"/>
                  <a:gd name="connsiteY3" fmla="*/ 1952911 h 1952911"/>
                  <a:gd name="connsiteX4" fmla="*/ 322021 w 1166326"/>
                  <a:gd name="connsiteY4" fmla="*/ 5619 h 1952911"/>
                  <a:gd name="connsiteX0" fmla="*/ 322021 w 1090731"/>
                  <a:gd name="connsiteY0" fmla="*/ 5619 h 1952911"/>
                  <a:gd name="connsiteX1" fmla="*/ 839466 w 1090731"/>
                  <a:gd name="connsiteY1" fmla="*/ 0 h 1952911"/>
                  <a:gd name="connsiteX2" fmla="*/ 1090731 w 1090731"/>
                  <a:gd name="connsiteY2" fmla="*/ 1937962 h 1952911"/>
                  <a:gd name="connsiteX3" fmla="*/ 0 w 1090731"/>
                  <a:gd name="connsiteY3" fmla="*/ 1952911 h 1952911"/>
                  <a:gd name="connsiteX4" fmla="*/ 322021 w 1090731"/>
                  <a:gd name="connsiteY4" fmla="*/ 5619 h 1952911"/>
                  <a:gd name="connsiteX0" fmla="*/ 322021 w 1115929"/>
                  <a:gd name="connsiteY0" fmla="*/ 5619 h 1967859"/>
                  <a:gd name="connsiteX1" fmla="*/ 839466 w 1115929"/>
                  <a:gd name="connsiteY1" fmla="*/ 0 h 1967859"/>
                  <a:gd name="connsiteX2" fmla="*/ 1115929 w 1115929"/>
                  <a:gd name="connsiteY2" fmla="*/ 1967859 h 1967859"/>
                  <a:gd name="connsiteX3" fmla="*/ 0 w 1115929"/>
                  <a:gd name="connsiteY3" fmla="*/ 1952911 h 1967859"/>
                  <a:gd name="connsiteX4" fmla="*/ 322021 w 1115929"/>
                  <a:gd name="connsiteY4" fmla="*/ 5619 h 1967859"/>
                  <a:gd name="connsiteX0" fmla="*/ 225636 w 1019544"/>
                  <a:gd name="connsiteY0" fmla="*/ 5619 h 1967859"/>
                  <a:gd name="connsiteX1" fmla="*/ 743081 w 1019544"/>
                  <a:gd name="connsiteY1" fmla="*/ 0 h 1967859"/>
                  <a:gd name="connsiteX2" fmla="*/ 1019544 w 1019544"/>
                  <a:gd name="connsiteY2" fmla="*/ 1967859 h 1967859"/>
                  <a:gd name="connsiteX3" fmla="*/ 0 w 1019544"/>
                  <a:gd name="connsiteY3" fmla="*/ 1952912 h 1967859"/>
                  <a:gd name="connsiteX4" fmla="*/ 225636 w 1019544"/>
                  <a:gd name="connsiteY4" fmla="*/ 5619 h 1967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9544" h="1967859">
                    <a:moveTo>
                      <a:pt x="225636" y="5619"/>
                    </a:moveTo>
                    <a:lnTo>
                      <a:pt x="743081" y="0"/>
                    </a:lnTo>
                    <a:lnTo>
                      <a:pt x="1019544" y="1967859"/>
                    </a:lnTo>
                    <a:lnTo>
                      <a:pt x="0" y="1952912"/>
                    </a:lnTo>
                    <a:lnTo>
                      <a:pt x="225636" y="5619"/>
                    </a:lnTo>
                    <a:close/>
                  </a:path>
                </a:pathLst>
              </a:custGeom>
              <a:grpFill/>
              <a:ln w="28575" cap="flat" cmpd="sng" algn="ctr">
                <a:solidFill>
                  <a:srgbClr val="92D050"/>
                </a:solidFill>
                <a:prstDash val="solid"/>
                <a:round/>
              </a:ln>
              <a:effectLst/>
            </p:spPr>
            <p:txBody>
  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Abgerundetes Rechteck 10">
                <a:extLst>
                  <a:ext uri="{FF2B5EF4-FFF2-40B4-BE49-F238E27FC236}">
                    <a16:creationId xmlns:a16="http://schemas.microsoft.com/office/drawing/2014/main" id="{CC98A39A-388E-5A19-32FA-25A6DA832CB8}"/>
                  </a:ext>
                </a:extLst>
              </p:cNvPr>
              <p:cNvSpPr/>
              <p:nvPr/>
            </p:nvSpPr>
            <p:spPr>
              <a:xfrm>
                <a:off x="4879909" y="5110424"/>
                <a:ext cx="2705877" cy="459742"/>
              </a:xfrm>
              <a:custGeom>
                <a:avLst/>
                <a:gdLst>
                  <a:gd name="connsiteX0" fmla="*/ 0 w 2705877"/>
                  <a:gd name="connsiteY0" fmla="*/ 76381 h 458276"/>
                  <a:gd name="connsiteX1" fmla="*/ 76381 w 2705877"/>
                  <a:gd name="connsiteY1" fmla="*/ 0 h 458276"/>
                  <a:gd name="connsiteX2" fmla="*/ 2629496 w 2705877"/>
                  <a:gd name="connsiteY2" fmla="*/ 0 h 458276"/>
                  <a:gd name="connsiteX3" fmla="*/ 2705877 w 2705877"/>
                  <a:gd name="connsiteY3" fmla="*/ 76381 h 458276"/>
                  <a:gd name="connsiteX4" fmla="*/ 2705877 w 2705877"/>
                  <a:gd name="connsiteY4" fmla="*/ 381895 h 458276"/>
                  <a:gd name="connsiteX5" fmla="*/ 2629496 w 2705877"/>
                  <a:gd name="connsiteY5" fmla="*/ 458276 h 458276"/>
                  <a:gd name="connsiteX6" fmla="*/ 76381 w 2705877"/>
                  <a:gd name="connsiteY6" fmla="*/ 458276 h 458276"/>
                  <a:gd name="connsiteX7" fmla="*/ 0 w 2705877"/>
                  <a:gd name="connsiteY7" fmla="*/ 381895 h 458276"/>
                  <a:gd name="connsiteX8" fmla="*/ 0 w 2705877"/>
                  <a:gd name="connsiteY8" fmla="*/ 76381 h 458276"/>
                  <a:gd name="connsiteX0" fmla="*/ 0 w 2705877"/>
                  <a:gd name="connsiteY0" fmla="*/ 76381 h 458276"/>
                  <a:gd name="connsiteX1" fmla="*/ 76381 w 2705877"/>
                  <a:gd name="connsiteY1" fmla="*/ 0 h 458276"/>
                  <a:gd name="connsiteX2" fmla="*/ 2629496 w 2705877"/>
                  <a:gd name="connsiteY2" fmla="*/ 0 h 458276"/>
                  <a:gd name="connsiteX3" fmla="*/ 2705877 w 2705877"/>
                  <a:gd name="connsiteY3" fmla="*/ 76381 h 458276"/>
                  <a:gd name="connsiteX4" fmla="*/ 2705877 w 2705877"/>
                  <a:gd name="connsiteY4" fmla="*/ 381895 h 458276"/>
                  <a:gd name="connsiteX5" fmla="*/ 2629496 w 2705877"/>
                  <a:gd name="connsiteY5" fmla="*/ 458276 h 458276"/>
                  <a:gd name="connsiteX6" fmla="*/ 328308 w 2705877"/>
                  <a:gd name="connsiteY6" fmla="*/ 458276 h 458276"/>
                  <a:gd name="connsiteX7" fmla="*/ 0 w 2705877"/>
                  <a:gd name="connsiteY7" fmla="*/ 381895 h 458276"/>
                  <a:gd name="connsiteX8" fmla="*/ 0 w 2705877"/>
                  <a:gd name="connsiteY8" fmla="*/ 76381 h 458276"/>
                  <a:gd name="connsiteX0" fmla="*/ 0 w 2705877"/>
                  <a:gd name="connsiteY0" fmla="*/ 76381 h 462134"/>
                  <a:gd name="connsiteX1" fmla="*/ 76381 w 2705877"/>
                  <a:gd name="connsiteY1" fmla="*/ 0 h 462134"/>
                  <a:gd name="connsiteX2" fmla="*/ 2629496 w 2705877"/>
                  <a:gd name="connsiteY2" fmla="*/ 0 h 462134"/>
                  <a:gd name="connsiteX3" fmla="*/ 2705877 w 2705877"/>
                  <a:gd name="connsiteY3" fmla="*/ 76381 h 462134"/>
                  <a:gd name="connsiteX4" fmla="*/ 2705877 w 2705877"/>
                  <a:gd name="connsiteY4" fmla="*/ 381895 h 462134"/>
                  <a:gd name="connsiteX5" fmla="*/ 2629496 w 2705877"/>
                  <a:gd name="connsiteY5" fmla="*/ 458276 h 462134"/>
                  <a:gd name="connsiteX6" fmla="*/ 328308 w 2705877"/>
                  <a:gd name="connsiteY6" fmla="*/ 458276 h 462134"/>
                  <a:gd name="connsiteX7" fmla="*/ 0 w 2705877"/>
                  <a:gd name="connsiteY7" fmla="*/ 381895 h 462134"/>
                  <a:gd name="connsiteX8" fmla="*/ 0 w 2705877"/>
                  <a:gd name="connsiteY8" fmla="*/ 76381 h 462134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381895 h 459742"/>
                  <a:gd name="connsiteX5" fmla="*/ 2629496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269928 h 459742"/>
                  <a:gd name="connsiteX5" fmla="*/ 2629496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269928 h 459742"/>
                  <a:gd name="connsiteX5" fmla="*/ 2405561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269928 h 459742"/>
                  <a:gd name="connsiteX5" fmla="*/ 2405561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269928 h 459742"/>
                  <a:gd name="connsiteX5" fmla="*/ 2405561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269928 h 459742"/>
                  <a:gd name="connsiteX5" fmla="*/ 2405561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05877" h="459742">
                    <a:moveTo>
                      <a:pt x="0" y="76381"/>
                    </a:moveTo>
                    <a:cubicBezTo>
                      <a:pt x="0" y="34197"/>
                      <a:pt x="34197" y="0"/>
                      <a:pt x="76381" y="0"/>
                    </a:cubicBezTo>
                    <a:lnTo>
                      <a:pt x="2629496" y="0"/>
                    </a:lnTo>
                    <a:cubicBezTo>
                      <a:pt x="2671680" y="0"/>
                      <a:pt x="2705877" y="34197"/>
                      <a:pt x="2705877" y="76381"/>
                    </a:cubicBezTo>
                    <a:lnTo>
                      <a:pt x="2705877" y="269928"/>
                    </a:lnTo>
                    <a:cubicBezTo>
                      <a:pt x="2705877" y="312112"/>
                      <a:pt x="2578373" y="467607"/>
                      <a:pt x="2405561" y="458276"/>
                    </a:cubicBezTo>
                    <a:lnTo>
                      <a:pt x="328308" y="458276"/>
                    </a:lnTo>
                    <a:cubicBezTo>
                      <a:pt x="118173" y="476937"/>
                      <a:pt x="0" y="312112"/>
                      <a:pt x="0" y="269928"/>
                    </a:cubicBezTo>
                    <a:lnTo>
                      <a:pt x="0" y="76381"/>
                    </a:lnTo>
                    <a:close/>
                  </a:path>
                </a:pathLst>
              </a:custGeom>
              <a:grpFill/>
              <a:ln w="28575" cap="flat" cmpd="sng" algn="ctr">
                <a:solidFill>
                  <a:srgbClr val="92D05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DF7ED309-AE99-C7C9-41D9-92314F7B68FD}"/>
                  </a:ext>
                </a:extLst>
              </p:cNvPr>
              <p:cNvSpPr/>
              <p:nvPr/>
            </p:nvSpPr>
            <p:spPr>
              <a:xfrm>
                <a:off x="5449077" y="5570166"/>
                <a:ext cx="1586204" cy="336112"/>
              </a:xfrm>
              <a:prstGeom prst="rect">
                <a:avLst/>
              </a:prstGeom>
              <a:grpFill/>
              <a:ln w="28575" cap="flat" cmpd="sng" algn="ctr">
                <a:solidFill>
                  <a:srgbClr val="92D050"/>
                </a:solidFill>
                <a:prstDash val="solid"/>
                <a:round/>
              </a:ln>
              <a:effectLst/>
            </p:spPr>
            <p:txBody>
  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Trapezoid 15">
                <a:extLst>
                  <a:ext uri="{FF2B5EF4-FFF2-40B4-BE49-F238E27FC236}">
                    <a16:creationId xmlns:a16="http://schemas.microsoft.com/office/drawing/2014/main" id="{286AF482-1DCA-4CDF-B693-1AD5712EEA2E}"/>
                  </a:ext>
                </a:extLst>
              </p:cNvPr>
              <p:cNvSpPr/>
              <p:nvPr/>
            </p:nvSpPr>
            <p:spPr>
              <a:xfrm>
                <a:off x="5869810" y="3759870"/>
                <a:ext cx="642959" cy="362505"/>
              </a:xfrm>
              <a:custGeom>
                <a:avLst/>
                <a:gdLst>
                  <a:gd name="connsiteX0" fmla="*/ 0 w 767847"/>
                  <a:gd name="connsiteY0" fmla="*/ 382924 h 382924"/>
                  <a:gd name="connsiteX1" fmla="*/ 95731 w 767847"/>
                  <a:gd name="connsiteY1" fmla="*/ 0 h 382924"/>
                  <a:gd name="connsiteX2" fmla="*/ 672116 w 767847"/>
                  <a:gd name="connsiteY2" fmla="*/ 0 h 382924"/>
                  <a:gd name="connsiteX3" fmla="*/ 767847 w 767847"/>
                  <a:gd name="connsiteY3" fmla="*/ 382924 h 382924"/>
                  <a:gd name="connsiteX4" fmla="*/ 0 w 767847"/>
                  <a:gd name="connsiteY4" fmla="*/ 382924 h 382924"/>
                  <a:gd name="connsiteX0" fmla="*/ 4120 w 771967"/>
                  <a:gd name="connsiteY0" fmla="*/ 382924 h 382924"/>
                  <a:gd name="connsiteX1" fmla="*/ 99851 w 771967"/>
                  <a:gd name="connsiteY1" fmla="*/ 0 h 382924"/>
                  <a:gd name="connsiteX2" fmla="*/ 676236 w 771967"/>
                  <a:gd name="connsiteY2" fmla="*/ 0 h 382924"/>
                  <a:gd name="connsiteX3" fmla="*/ 771967 w 771967"/>
                  <a:gd name="connsiteY3" fmla="*/ 382924 h 382924"/>
                  <a:gd name="connsiteX4" fmla="*/ 4120 w 771967"/>
                  <a:gd name="connsiteY4" fmla="*/ 382924 h 382924"/>
                  <a:gd name="connsiteX0" fmla="*/ 4120 w 771967"/>
                  <a:gd name="connsiteY0" fmla="*/ 382924 h 420246"/>
                  <a:gd name="connsiteX1" fmla="*/ 99851 w 771967"/>
                  <a:gd name="connsiteY1" fmla="*/ 0 h 420246"/>
                  <a:gd name="connsiteX2" fmla="*/ 676236 w 771967"/>
                  <a:gd name="connsiteY2" fmla="*/ 0 h 420246"/>
                  <a:gd name="connsiteX3" fmla="*/ 771967 w 771967"/>
                  <a:gd name="connsiteY3" fmla="*/ 382924 h 420246"/>
                  <a:gd name="connsiteX4" fmla="*/ 4120 w 771967"/>
                  <a:gd name="connsiteY4" fmla="*/ 382924 h 420246"/>
                  <a:gd name="connsiteX0" fmla="*/ 4120 w 771967"/>
                  <a:gd name="connsiteY0" fmla="*/ 382924 h 439125"/>
                  <a:gd name="connsiteX1" fmla="*/ 99851 w 771967"/>
                  <a:gd name="connsiteY1" fmla="*/ 0 h 439125"/>
                  <a:gd name="connsiteX2" fmla="*/ 676236 w 771967"/>
                  <a:gd name="connsiteY2" fmla="*/ 0 h 439125"/>
                  <a:gd name="connsiteX3" fmla="*/ 771967 w 771967"/>
                  <a:gd name="connsiteY3" fmla="*/ 382924 h 439125"/>
                  <a:gd name="connsiteX4" fmla="*/ 4120 w 771967"/>
                  <a:gd name="connsiteY4" fmla="*/ 382924 h 439125"/>
                  <a:gd name="connsiteX0" fmla="*/ 4120 w 778856"/>
                  <a:gd name="connsiteY0" fmla="*/ 382924 h 439125"/>
                  <a:gd name="connsiteX1" fmla="*/ 99851 w 778856"/>
                  <a:gd name="connsiteY1" fmla="*/ 0 h 439125"/>
                  <a:gd name="connsiteX2" fmla="*/ 676236 w 778856"/>
                  <a:gd name="connsiteY2" fmla="*/ 0 h 439125"/>
                  <a:gd name="connsiteX3" fmla="*/ 771967 w 778856"/>
                  <a:gd name="connsiteY3" fmla="*/ 382924 h 439125"/>
                  <a:gd name="connsiteX4" fmla="*/ 4120 w 778856"/>
                  <a:gd name="connsiteY4" fmla="*/ 382924 h 43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856" h="439125">
                    <a:moveTo>
                      <a:pt x="4120" y="382924"/>
                    </a:moveTo>
                    <a:cubicBezTo>
                      <a:pt x="-19954" y="255283"/>
                      <a:pt x="67941" y="127641"/>
                      <a:pt x="99851" y="0"/>
                    </a:cubicBezTo>
                    <a:lnTo>
                      <a:pt x="676236" y="0"/>
                    </a:lnTo>
                    <a:cubicBezTo>
                      <a:pt x="708146" y="127641"/>
                      <a:pt x="805371" y="245952"/>
                      <a:pt x="771967" y="382924"/>
                    </a:cubicBezTo>
                    <a:cubicBezTo>
                      <a:pt x="544010" y="448239"/>
                      <a:pt x="260069" y="466900"/>
                      <a:pt x="4120" y="382924"/>
                    </a:cubicBezTo>
                    <a:close/>
                  </a:path>
                </a:pathLst>
              </a:custGeom>
              <a:grpFill/>
              <a:ln w="28575" cap="flat" cmpd="sng" algn="ctr">
                <a:solidFill>
                  <a:srgbClr val="92D050"/>
                </a:solidFill>
                <a:prstDash val="solid"/>
                <a:round/>
              </a:ln>
              <a:effectLst/>
            </p:spPr>
            <p:txBody>
  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0" name="Diagonal liegende Ecken des Rechtecks schneiden 29">
            <a:extLst>
              <a:ext uri="{FF2B5EF4-FFF2-40B4-BE49-F238E27FC236}">
                <a16:creationId xmlns:a16="http://schemas.microsoft.com/office/drawing/2014/main" id="{3FDE66DE-6370-5EB2-461B-4C5C528C79E6}"/>
              </a:ext>
            </a:extLst>
          </p:cNvPr>
          <p:cNvSpPr/>
          <p:nvPr/>
        </p:nvSpPr>
        <p:spPr>
          <a:xfrm>
            <a:off x="365673" y="2134841"/>
            <a:ext cx="1791276" cy="870281"/>
          </a:xfrm>
          <a:prstGeom prst="snip2DiagRect">
            <a:avLst>
              <a:gd name="adj1" fmla="val 16542"/>
              <a:gd name="adj2" fmla="val 16667"/>
            </a:avLst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Spin system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PD, T1, T2,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T2‘, </a:t>
            </a:r>
            <a:b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B0+</a:t>
            </a:r>
            <a:r>
              <a:rPr kumimoji="0" lang="el-G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χ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,B1, diffusion, … 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4D1A7455-A3E3-6170-65AC-EF6BD6E447FD}"/>
              </a:ext>
            </a:extLst>
          </p:cNvPr>
          <p:cNvGrpSpPr/>
          <p:nvPr/>
        </p:nvGrpSpPr>
        <p:grpSpPr>
          <a:xfrm>
            <a:off x="548649" y="3214545"/>
            <a:ext cx="1340695" cy="1028548"/>
            <a:chOff x="4411403" y="13377270"/>
            <a:chExt cx="5568915" cy="4467154"/>
          </a:xfrm>
        </p:grpSpPr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5AF5E6BB-55CB-A0AD-E38A-7A8A7BF60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11403" y="13377270"/>
              <a:ext cx="2923614" cy="3708847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6B7555EA-042A-4D11-F273-240117182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64181" y="13785312"/>
              <a:ext cx="2923614" cy="3708847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F3742719-5E57-0871-59FB-DC5765639D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duotone>
                <a:srgbClr val="5B9BD5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56704" y="14135577"/>
              <a:ext cx="2923614" cy="3708847"/>
            </a:xfrm>
            <a:prstGeom prst="rect">
              <a:avLst/>
            </a:prstGeom>
            <a:ln w="38100">
              <a:noFill/>
            </a:ln>
          </p:spPr>
        </p:pic>
      </p:grpSp>
      <p:sp>
        <p:nvSpPr>
          <p:cNvPr id="35" name="Diagonal liegende Ecken des Rechtecks schneiden 34">
            <a:extLst>
              <a:ext uri="{FF2B5EF4-FFF2-40B4-BE49-F238E27FC236}">
                <a16:creationId xmlns:a16="http://schemas.microsoft.com/office/drawing/2014/main" id="{3C66970D-75B0-ED5E-04F5-797566B80304}"/>
              </a:ext>
            </a:extLst>
          </p:cNvPr>
          <p:cNvSpPr/>
          <p:nvPr/>
        </p:nvSpPr>
        <p:spPr>
          <a:xfrm>
            <a:off x="2472901" y="2127501"/>
            <a:ext cx="1707161" cy="699787"/>
          </a:xfrm>
          <a:prstGeom prst="snip2DiagRect">
            <a:avLst>
              <a:gd name="adj1" fmla="val 13930"/>
              <a:gd name="adj2" fmla="val 16667"/>
            </a:avLst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MRI scanner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&amp; sequence</a:t>
            </a:r>
          </a:p>
        </p:txBody>
      </p:sp>
      <p:sp>
        <p:nvSpPr>
          <p:cNvPr id="36" name="Diagonal liegende Ecken des Rechtecks schneiden 35">
            <a:extLst>
              <a:ext uri="{FF2B5EF4-FFF2-40B4-BE49-F238E27FC236}">
                <a16:creationId xmlns:a16="http://schemas.microsoft.com/office/drawing/2014/main" id="{00805E5E-9CA6-97E4-93C0-525FE2AD8282}"/>
              </a:ext>
            </a:extLst>
          </p:cNvPr>
          <p:cNvSpPr/>
          <p:nvPr/>
        </p:nvSpPr>
        <p:spPr>
          <a:xfrm>
            <a:off x="6725378" y="2137294"/>
            <a:ext cx="1501849" cy="672653"/>
          </a:xfrm>
          <a:prstGeom prst="snip2DiagRect">
            <a:avLst>
              <a:gd name="adj1" fmla="val 13059"/>
              <a:gd name="adj2" fmla="val 16667"/>
            </a:avLst>
          </a:prstGeom>
          <a:solidFill>
            <a:srgbClr val="FFB3B3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data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Contrast of interest</a:t>
            </a:r>
          </a:p>
        </p:txBody>
      </p:sp>
      <p:sp>
        <p:nvSpPr>
          <p:cNvPr id="37" name="Diagonal liegende Ecken des Rechtecks schneiden 36">
            <a:extLst>
              <a:ext uri="{FF2B5EF4-FFF2-40B4-BE49-F238E27FC236}">
                <a16:creationId xmlns:a16="http://schemas.microsoft.com/office/drawing/2014/main" id="{223E9A7E-E62C-4F50-A95D-FCC8CAC41512}"/>
              </a:ext>
            </a:extLst>
          </p:cNvPr>
          <p:cNvSpPr/>
          <p:nvPr/>
        </p:nvSpPr>
        <p:spPr>
          <a:xfrm>
            <a:off x="4561060" y="2128231"/>
            <a:ext cx="1830565" cy="704807"/>
          </a:xfrm>
          <a:prstGeom prst="snip2DiagRect">
            <a:avLst>
              <a:gd name="adj1" fmla="val 14800"/>
              <a:gd name="adj2" fmla="val 16667"/>
            </a:avLst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Reconstruction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k-space to image space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FEA8B7A9-4F93-23BC-D4C3-D6934626A582}"/>
              </a:ext>
            </a:extLst>
          </p:cNvPr>
          <p:cNvGrpSpPr/>
          <p:nvPr/>
        </p:nvGrpSpPr>
        <p:grpSpPr>
          <a:xfrm>
            <a:off x="4702911" y="3005122"/>
            <a:ext cx="1663358" cy="1062895"/>
            <a:chOff x="5252828" y="2543389"/>
            <a:chExt cx="1767775" cy="1316440"/>
          </a:xfrm>
        </p:grpSpPr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A097B574-EFB5-4AA3-1FB9-236D6EB454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5990955" y="2543389"/>
              <a:ext cx="1029648" cy="1312637"/>
            </a:xfrm>
            <a:prstGeom prst="rect">
              <a:avLst/>
            </a:prstGeom>
          </p:spPr>
        </p:pic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F88CDA48-1AD2-FD96-73AD-BC83F30FBC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52828" y="2547192"/>
              <a:ext cx="980427" cy="1312637"/>
            </a:xfrm>
            <a:prstGeom prst="rect">
              <a:avLst/>
            </a:prstGeom>
          </p:spPr>
        </p:pic>
        <p:sp>
          <p:nvSpPr>
            <p:cNvPr id="41" name="Diagonal liegende Ecken des Rechtecks schneiden 40">
              <a:extLst>
                <a:ext uri="{FF2B5EF4-FFF2-40B4-BE49-F238E27FC236}">
                  <a16:creationId xmlns:a16="http://schemas.microsoft.com/office/drawing/2014/main" id="{9F1B6913-3500-2D6E-E562-EB6CC5569480}"/>
                </a:ext>
              </a:extLst>
            </p:cNvPr>
            <p:cNvSpPr/>
            <p:nvPr/>
          </p:nvSpPr>
          <p:spPr>
            <a:xfrm>
              <a:off x="5916479" y="2704851"/>
              <a:ext cx="382123" cy="1012326"/>
            </a:xfrm>
            <a:prstGeom prst="snip2DiagRect">
              <a:avLst>
                <a:gd name="adj1" fmla="val 17232"/>
                <a:gd name="adj2" fmla="val 16667"/>
              </a:avLst>
            </a:prstGeom>
            <a:solidFill>
              <a:srgbClr val="FFC000">
                <a:lumMod val="60000"/>
                <a:lumOff val="40000"/>
              </a:srgbClr>
            </a:solidFill>
            <a:ln w="3175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FFT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4" name="Pfeil nach unten 63">
            <a:extLst>
              <a:ext uri="{FF2B5EF4-FFF2-40B4-BE49-F238E27FC236}">
                <a16:creationId xmlns:a16="http://schemas.microsoft.com/office/drawing/2014/main" id="{EE7A9FEA-5E4A-0463-1F57-7A1459343496}"/>
              </a:ext>
            </a:extLst>
          </p:cNvPr>
          <p:cNvSpPr/>
          <p:nvPr/>
        </p:nvSpPr>
        <p:spPr>
          <a:xfrm rot="16200000">
            <a:off x="2111131" y="2385069"/>
            <a:ext cx="225123" cy="268019"/>
          </a:xfrm>
          <a:prstGeom prst="downArrow">
            <a:avLst/>
          </a:prstGeom>
          <a:solidFill>
            <a:srgbClr val="E7F0F9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Pfeil nach unten 64">
            <a:extLst>
              <a:ext uri="{FF2B5EF4-FFF2-40B4-BE49-F238E27FC236}">
                <a16:creationId xmlns:a16="http://schemas.microsoft.com/office/drawing/2014/main" id="{070D78F9-D81B-EC46-66B3-132DCD851D3E}"/>
              </a:ext>
            </a:extLst>
          </p:cNvPr>
          <p:cNvSpPr/>
          <p:nvPr/>
        </p:nvSpPr>
        <p:spPr>
          <a:xfrm rot="16200000">
            <a:off x="4258806" y="2371417"/>
            <a:ext cx="225123" cy="268019"/>
          </a:xfrm>
          <a:prstGeom prst="downArrow">
            <a:avLst/>
          </a:prstGeom>
          <a:solidFill>
            <a:srgbClr val="D9D9D9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Pfeil nach unten 65">
            <a:extLst>
              <a:ext uri="{FF2B5EF4-FFF2-40B4-BE49-F238E27FC236}">
                <a16:creationId xmlns:a16="http://schemas.microsoft.com/office/drawing/2014/main" id="{04A526F8-6FD5-500D-E0FC-D1D13381E1B8}"/>
              </a:ext>
            </a:extLst>
          </p:cNvPr>
          <p:cNvSpPr/>
          <p:nvPr/>
        </p:nvSpPr>
        <p:spPr>
          <a:xfrm rot="16200000">
            <a:off x="6447166" y="2341425"/>
            <a:ext cx="225123" cy="268019"/>
          </a:xfrm>
          <a:prstGeom prst="downArrow">
            <a:avLst/>
          </a:prstGeom>
          <a:solidFill>
            <a:srgbClr val="D9D9D9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Parallelogramm 66">
            <a:extLst>
              <a:ext uri="{FF2B5EF4-FFF2-40B4-BE49-F238E27FC236}">
                <a16:creationId xmlns:a16="http://schemas.microsoft.com/office/drawing/2014/main" id="{84EAE4E6-1A75-F9A8-803E-74B7661C3E89}"/>
              </a:ext>
            </a:extLst>
          </p:cNvPr>
          <p:cNvSpPr/>
          <p:nvPr/>
        </p:nvSpPr>
        <p:spPr>
          <a:xfrm>
            <a:off x="284590" y="1566437"/>
            <a:ext cx="8305944" cy="360674"/>
          </a:xfrm>
          <a:prstGeom prst="parallelogram">
            <a:avLst>
              <a:gd name="adj" fmla="val 70145"/>
            </a:avLst>
          </a:prstGeom>
          <a:solidFill>
            <a:srgbClr val="5B9BD5">
              <a:alpha val="71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BAFF3474-FE5D-2463-CA44-BCA8A1C08510}"/>
              </a:ext>
            </a:extLst>
          </p:cNvPr>
          <p:cNvSpPr txBox="1"/>
          <p:nvPr/>
        </p:nvSpPr>
        <p:spPr>
          <a:xfrm>
            <a:off x="2315853" y="4011814"/>
            <a:ext cx="1254061" cy="461665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Differentiable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Bloch simulation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14A855E8-3E80-AE02-76A7-14ED20BC0713}"/>
              </a:ext>
            </a:extLst>
          </p:cNvPr>
          <p:cNvSpPr/>
          <p:nvPr/>
        </p:nvSpPr>
        <p:spPr>
          <a:xfrm flipV="1">
            <a:off x="3512029" y="3525839"/>
            <a:ext cx="91738" cy="45719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B112AD44-2F43-9A56-5FD1-DF9BAAE0CB10}"/>
              </a:ext>
            </a:extLst>
          </p:cNvPr>
          <p:cNvSpPr/>
          <p:nvPr/>
        </p:nvSpPr>
        <p:spPr>
          <a:xfrm flipV="1">
            <a:off x="3603818" y="3577870"/>
            <a:ext cx="91738" cy="45719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AD0D1969-DC7F-5B14-F97B-16F881210CB8}"/>
              </a:ext>
            </a:extLst>
          </p:cNvPr>
          <p:cNvSpPr/>
          <p:nvPr/>
        </p:nvSpPr>
        <p:spPr>
          <a:xfrm flipV="1">
            <a:off x="3695556" y="3525824"/>
            <a:ext cx="91738" cy="45719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A5E16446-89A8-3FCB-1E9C-149D300DC164}"/>
              </a:ext>
            </a:extLst>
          </p:cNvPr>
          <p:cNvSpPr/>
          <p:nvPr/>
        </p:nvSpPr>
        <p:spPr>
          <a:xfrm flipV="1">
            <a:off x="3787345" y="3577855"/>
            <a:ext cx="91738" cy="45719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C4FB4786-2666-3CAA-CE4D-C9BA907BECA0}"/>
              </a:ext>
            </a:extLst>
          </p:cNvPr>
          <p:cNvSpPr/>
          <p:nvPr/>
        </p:nvSpPr>
        <p:spPr>
          <a:xfrm flipV="1">
            <a:off x="3875624" y="3526618"/>
            <a:ext cx="91738" cy="45719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EF57E7E8-9D95-37CA-0A61-297D29604672}"/>
              </a:ext>
            </a:extLst>
          </p:cNvPr>
          <p:cNvSpPr/>
          <p:nvPr/>
        </p:nvSpPr>
        <p:spPr>
          <a:xfrm flipV="1">
            <a:off x="3967413" y="3578649"/>
            <a:ext cx="91738" cy="45719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0F5F8122-7BD1-333B-1575-B8FE9DFFE1DC}"/>
              </a:ext>
            </a:extLst>
          </p:cNvPr>
          <p:cNvSpPr/>
          <p:nvPr/>
        </p:nvSpPr>
        <p:spPr>
          <a:xfrm flipV="1">
            <a:off x="4065571" y="3525900"/>
            <a:ext cx="91738" cy="45719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3BE291F8-6A6E-C310-F9EC-048B68DD9F4E}"/>
              </a:ext>
            </a:extLst>
          </p:cNvPr>
          <p:cNvSpPr/>
          <p:nvPr/>
        </p:nvSpPr>
        <p:spPr>
          <a:xfrm flipV="1">
            <a:off x="4157360" y="3577931"/>
            <a:ext cx="91738" cy="45719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1E151C46-2376-C13F-F6D9-561A88AB35DC}"/>
              </a:ext>
            </a:extLst>
          </p:cNvPr>
          <p:cNvSpPr/>
          <p:nvPr/>
        </p:nvSpPr>
        <p:spPr>
          <a:xfrm flipV="1">
            <a:off x="3405756" y="3810959"/>
            <a:ext cx="18000" cy="36000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0FF2930E-F6B0-2BA4-6C4D-7AFB06AC6099}"/>
              </a:ext>
            </a:extLst>
          </p:cNvPr>
          <p:cNvSpPr/>
          <p:nvPr/>
        </p:nvSpPr>
        <p:spPr>
          <a:xfrm flipV="1">
            <a:off x="3501063" y="3812539"/>
            <a:ext cx="18000" cy="36000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E71D73FB-E07E-3D1A-1D73-75352DB5117E}"/>
              </a:ext>
            </a:extLst>
          </p:cNvPr>
          <p:cNvSpPr/>
          <p:nvPr/>
        </p:nvSpPr>
        <p:spPr>
          <a:xfrm flipV="1">
            <a:off x="3593933" y="3812537"/>
            <a:ext cx="18000" cy="36000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2AA0A924-95A9-5CD0-9CEB-510E1565406A}"/>
              </a:ext>
            </a:extLst>
          </p:cNvPr>
          <p:cNvSpPr/>
          <p:nvPr/>
        </p:nvSpPr>
        <p:spPr>
          <a:xfrm flipV="1">
            <a:off x="3691509" y="3810957"/>
            <a:ext cx="18000" cy="36000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8FEBA980-EF01-8B88-07B4-DC560393AD5B}"/>
              </a:ext>
            </a:extLst>
          </p:cNvPr>
          <p:cNvSpPr/>
          <p:nvPr/>
        </p:nvSpPr>
        <p:spPr>
          <a:xfrm flipV="1">
            <a:off x="3786816" y="3812537"/>
            <a:ext cx="18000" cy="36000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Rechteck 85">
            <a:extLst>
              <a:ext uri="{FF2B5EF4-FFF2-40B4-BE49-F238E27FC236}">
                <a16:creationId xmlns:a16="http://schemas.microsoft.com/office/drawing/2014/main" id="{3895CAA2-F53A-C15A-57AA-069E6BD4D7AC}"/>
              </a:ext>
            </a:extLst>
          </p:cNvPr>
          <p:cNvSpPr/>
          <p:nvPr/>
        </p:nvSpPr>
        <p:spPr>
          <a:xfrm flipV="1">
            <a:off x="3879686" y="3812535"/>
            <a:ext cx="18000" cy="36000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166B53A7-CBA7-CDAF-4CCB-B232B8C4A1B6}"/>
              </a:ext>
            </a:extLst>
          </p:cNvPr>
          <p:cNvSpPr/>
          <p:nvPr/>
        </p:nvSpPr>
        <p:spPr>
          <a:xfrm flipV="1">
            <a:off x="3962971" y="3810960"/>
            <a:ext cx="18000" cy="36000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FB4FCA33-2B4D-B170-1336-93FCBE355359}"/>
              </a:ext>
            </a:extLst>
          </p:cNvPr>
          <p:cNvSpPr/>
          <p:nvPr/>
        </p:nvSpPr>
        <p:spPr>
          <a:xfrm flipV="1">
            <a:off x="4058278" y="3812540"/>
            <a:ext cx="18000" cy="36000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BC90A54D-03D9-AB98-FFA6-3CF5DCC22C54}"/>
              </a:ext>
            </a:extLst>
          </p:cNvPr>
          <p:cNvSpPr/>
          <p:nvPr/>
        </p:nvSpPr>
        <p:spPr>
          <a:xfrm flipV="1">
            <a:off x="4151148" y="3812538"/>
            <a:ext cx="18000" cy="36000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D5AD9EE-A89C-9F59-C966-9CDBC695EF5F}"/>
              </a:ext>
            </a:extLst>
          </p:cNvPr>
          <p:cNvGrpSpPr/>
          <p:nvPr/>
        </p:nvGrpSpPr>
        <p:grpSpPr>
          <a:xfrm>
            <a:off x="3093736" y="3081193"/>
            <a:ext cx="1286084" cy="934622"/>
            <a:chOff x="3823956" y="2608776"/>
            <a:chExt cx="1554713" cy="1129840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D9CDAF0D-6105-2B6E-C931-586713F903BB}"/>
                </a:ext>
              </a:extLst>
            </p:cNvPr>
            <p:cNvSpPr/>
            <p:nvPr/>
          </p:nvSpPr>
          <p:spPr>
            <a:xfrm>
              <a:off x="3823956" y="2608776"/>
              <a:ext cx="1552495" cy="1129840"/>
            </a:xfrm>
            <a:prstGeom prst="rect">
              <a:avLst/>
            </a:prstGeom>
            <a:solidFill>
              <a:srgbClr val="D9D9D9"/>
            </a:solidFill>
            <a:ln w="3175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64862DC1-6EBD-9884-0897-5B66E5DB53A9}"/>
                </a:ext>
              </a:extLst>
            </p:cNvPr>
            <p:cNvCxnSpPr/>
            <p:nvPr/>
          </p:nvCxnSpPr>
          <p:spPr>
            <a:xfrm>
              <a:off x="3823956" y="2890103"/>
              <a:ext cx="1553465" cy="0"/>
            </a:xfrm>
            <a:prstGeom prst="line">
              <a:avLst/>
            </a:prstGeom>
            <a:noFill/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921620EE-6AEB-99C5-3CCA-FD60698834F3}"/>
                </a:ext>
              </a:extLst>
            </p:cNvPr>
            <p:cNvSpPr/>
            <p:nvPr/>
          </p:nvSpPr>
          <p:spPr>
            <a:xfrm>
              <a:off x="3986596" y="2621130"/>
              <a:ext cx="47655" cy="268974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687328A1-F749-AF72-EBC7-9EAFCD55E7A5}"/>
                </a:ext>
              </a:extLst>
            </p:cNvPr>
            <p:cNvSpPr/>
            <p:nvPr/>
          </p:nvSpPr>
          <p:spPr>
            <a:xfrm flipH="1">
              <a:off x="4554840" y="2711196"/>
              <a:ext cx="31697" cy="178907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95BBFE14-05DA-205A-1A98-0366A607EBE4}"/>
                </a:ext>
              </a:extLst>
            </p:cNvPr>
            <p:cNvSpPr/>
            <p:nvPr/>
          </p:nvSpPr>
          <p:spPr>
            <a:xfrm flipH="1">
              <a:off x="4211742" y="2833132"/>
              <a:ext cx="140401" cy="58767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12F2D73B-6969-0663-2B0D-985F624A51D5}"/>
                </a:ext>
              </a:extLst>
            </p:cNvPr>
            <p:cNvCxnSpPr/>
            <p:nvPr/>
          </p:nvCxnSpPr>
          <p:spPr>
            <a:xfrm>
              <a:off x="3823956" y="3205426"/>
              <a:ext cx="1553465" cy="0"/>
            </a:xfrm>
            <a:prstGeom prst="line">
              <a:avLst/>
            </a:prstGeom>
            <a:noFill/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68" name="Gerader Verbinder 67">
              <a:extLst>
                <a:ext uri="{FF2B5EF4-FFF2-40B4-BE49-F238E27FC236}">
                  <a16:creationId xmlns:a16="http://schemas.microsoft.com/office/drawing/2014/main" id="{CCE2F510-4B67-2122-E685-5BC918A8E6C4}"/>
                </a:ext>
              </a:extLst>
            </p:cNvPr>
            <p:cNvCxnSpPr/>
            <p:nvPr/>
          </p:nvCxnSpPr>
          <p:spPr>
            <a:xfrm>
              <a:off x="3825204" y="3537721"/>
              <a:ext cx="1553465" cy="0"/>
            </a:xfrm>
            <a:prstGeom prst="line">
              <a:avLst/>
            </a:prstGeom>
            <a:noFill/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6CBAB529-021E-B83E-D13E-A101E67D3B2B}"/>
                </a:ext>
              </a:extLst>
            </p:cNvPr>
            <p:cNvSpPr/>
            <p:nvPr/>
          </p:nvSpPr>
          <p:spPr>
            <a:xfrm>
              <a:off x="4053982" y="3206987"/>
              <a:ext cx="44651" cy="125460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447AC533-3449-5F0A-DF68-3B4A0D2A8BBA}"/>
                </a:ext>
              </a:extLst>
            </p:cNvPr>
            <p:cNvSpPr/>
            <p:nvPr/>
          </p:nvSpPr>
          <p:spPr>
            <a:xfrm>
              <a:off x="4100842" y="3079367"/>
              <a:ext cx="110900" cy="133764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hteck 71">
              <a:extLst>
                <a:ext uri="{FF2B5EF4-FFF2-40B4-BE49-F238E27FC236}">
                  <a16:creationId xmlns:a16="http://schemas.microsoft.com/office/drawing/2014/main" id="{01FAB1D0-D7FD-6D6E-EDAA-5A99148F11C5}"/>
                </a:ext>
              </a:extLst>
            </p:cNvPr>
            <p:cNvSpPr/>
            <p:nvPr/>
          </p:nvSpPr>
          <p:spPr>
            <a:xfrm>
              <a:off x="4352144" y="3087622"/>
              <a:ext cx="140740" cy="120711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Rechteck 72">
              <a:extLst>
                <a:ext uri="{FF2B5EF4-FFF2-40B4-BE49-F238E27FC236}">
                  <a16:creationId xmlns:a16="http://schemas.microsoft.com/office/drawing/2014/main" id="{598B645A-C2CE-7F2E-3829-D676F4BF45AE}"/>
                </a:ext>
              </a:extLst>
            </p:cNvPr>
            <p:cNvSpPr/>
            <p:nvPr/>
          </p:nvSpPr>
          <p:spPr>
            <a:xfrm>
              <a:off x="4740302" y="3103178"/>
              <a:ext cx="263916" cy="103919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DC949F2F-DA53-7467-3B09-ED919C1815B8}"/>
                </a:ext>
              </a:extLst>
            </p:cNvPr>
            <p:cNvSpPr/>
            <p:nvPr/>
          </p:nvSpPr>
          <p:spPr>
            <a:xfrm>
              <a:off x="4994483" y="3204815"/>
              <a:ext cx="183774" cy="96569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6CB0CBB9-E5CD-0036-A3A1-C4B3703CA52E}"/>
                </a:ext>
              </a:extLst>
            </p:cNvPr>
            <p:cNvSpPr/>
            <p:nvPr/>
          </p:nvSpPr>
          <p:spPr>
            <a:xfrm>
              <a:off x="3983612" y="3415310"/>
              <a:ext cx="140740" cy="120711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67BE3CC0-D7DE-6A3B-E2B7-0DB7BFF24767}"/>
                </a:ext>
              </a:extLst>
            </p:cNvPr>
            <p:cNvSpPr/>
            <p:nvPr/>
          </p:nvSpPr>
          <p:spPr>
            <a:xfrm>
              <a:off x="4357069" y="3539785"/>
              <a:ext cx="135814" cy="93331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D9C83142-9039-D1E9-8860-656B6CC63355}"/>
                </a:ext>
              </a:extLst>
            </p:cNvPr>
            <p:cNvSpPr/>
            <p:nvPr/>
          </p:nvSpPr>
          <p:spPr>
            <a:xfrm>
              <a:off x="4640171" y="3415310"/>
              <a:ext cx="64354" cy="127494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EEB76ED1-038F-2070-0862-B7E126524B56}"/>
                </a:ext>
              </a:extLst>
            </p:cNvPr>
            <p:cNvSpPr/>
            <p:nvPr/>
          </p:nvSpPr>
          <p:spPr>
            <a:xfrm>
              <a:off x="4897338" y="3415310"/>
              <a:ext cx="64354" cy="127494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67B4B6B7-BF67-7590-2D02-B1E6315A30DA}"/>
                </a:ext>
              </a:extLst>
            </p:cNvPr>
            <p:cNvSpPr/>
            <p:nvPr/>
          </p:nvSpPr>
          <p:spPr>
            <a:xfrm>
              <a:off x="4970416" y="3539785"/>
              <a:ext cx="64354" cy="127494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id="{3442D221-2B8D-D9F6-F506-364A8FB850D4}"/>
                </a:ext>
              </a:extLst>
            </p:cNvPr>
            <p:cNvSpPr/>
            <p:nvPr/>
          </p:nvSpPr>
          <p:spPr>
            <a:xfrm>
              <a:off x="5034343" y="3410225"/>
              <a:ext cx="64354" cy="127494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82" name="Grafik 81">
            <a:extLst>
              <a:ext uri="{FF2B5EF4-FFF2-40B4-BE49-F238E27FC236}">
                <a16:creationId xmlns:a16="http://schemas.microsoft.com/office/drawing/2014/main" id="{6DEDD987-D079-878C-D9DA-50378B7FE4A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80730" y="3159994"/>
            <a:ext cx="710297" cy="714917"/>
          </a:xfrm>
          <a:prstGeom prst="rect">
            <a:avLst/>
          </a:prstGeom>
        </p:spPr>
      </p:pic>
      <p:pic>
        <p:nvPicPr>
          <p:cNvPr id="83" name="Grafik 82">
            <a:extLst>
              <a:ext uri="{FF2B5EF4-FFF2-40B4-BE49-F238E27FC236}">
                <a16:creationId xmlns:a16="http://schemas.microsoft.com/office/drawing/2014/main" id="{F5943393-C0DA-7CAA-7809-D52DD6D844F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476302" y="3159994"/>
            <a:ext cx="710297" cy="714917"/>
          </a:xfrm>
          <a:prstGeom prst="rect">
            <a:avLst/>
          </a:prstGeom>
        </p:spPr>
      </p:pic>
      <p:sp>
        <p:nvSpPr>
          <p:cNvPr id="84" name="Textfeld 83">
            <a:extLst>
              <a:ext uri="{FF2B5EF4-FFF2-40B4-BE49-F238E27FC236}">
                <a16:creationId xmlns:a16="http://schemas.microsoft.com/office/drawing/2014/main" id="{73AD6484-55A2-7B8A-421C-BA10D607C0F4}"/>
              </a:ext>
            </a:extLst>
          </p:cNvPr>
          <p:cNvSpPr txBox="1"/>
          <p:nvPr/>
        </p:nvSpPr>
        <p:spPr>
          <a:xfrm>
            <a:off x="7370409" y="2933872"/>
            <a:ext cx="9685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SAR: 100%</a:t>
            </a:r>
          </a:p>
        </p:txBody>
      </p:sp>
      <p:sp>
        <p:nvSpPr>
          <p:cNvPr id="90" name="Textfeld 89">
            <a:extLst>
              <a:ext uri="{FF2B5EF4-FFF2-40B4-BE49-F238E27FC236}">
                <a16:creationId xmlns:a16="http://schemas.microsoft.com/office/drawing/2014/main" id="{C74D1B04-B31B-D9FD-0F4A-BD73C36D8D32}"/>
              </a:ext>
            </a:extLst>
          </p:cNvPr>
          <p:cNvSpPr txBox="1"/>
          <p:nvPr/>
        </p:nvSpPr>
        <p:spPr>
          <a:xfrm>
            <a:off x="6484653" y="2923766"/>
            <a:ext cx="8835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SAR: 30%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72B35A1C-1107-A0B3-6BB8-1029BC839DE9}"/>
              </a:ext>
            </a:extLst>
          </p:cNvPr>
          <p:cNvSpPr txBox="1"/>
          <p:nvPr/>
        </p:nvSpPr>
        <p:spPr>
          <a:xfrm>
            <a:off x="3457371" y="2847093"/>
            <a:ext cx="481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TSE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BA1A5479-853F-8650-728F-5D7AC54B15CD}"/>
              </a:ext>
            </a:extLst>
          </p:cNvPr>
          <p:cNvSpPr txBox="1"/>
          <p:nvPr/>
        </p:nvSpPr>
        <p:spPr>
          <a:xfrm>
            <a:off x="6742972" y="2759046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F4E16898-0E02-5D62-FAB5-5C9F01867408}"/>
              </a:ext>
            </a:extLst>
          </p:cNvPr>
          <p:cNvSpPr txBox="1"/>
          <p:nvPr/>
        </p:nvSpPr>
        <p:spPr>
          <a:xfrm>
            <a:off x="7656154" y="2759046"/>
            <a:ext cx="388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tgt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5954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79F1E7-587E-0BD8-C1F3-EB7F5B3AA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803A9E-886B-F0B5-DC90-4A399B998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660" y="141201"/>
            <a:ext cx="7930834" cy="865159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chemeClr val="bg1"/>
                </a:solidFill>
              </a:rPr>
              <a:t>Task 4: TSE - same </a:t>
            </a:r>
            <a:r>
              <a:rPr lang="de-DE" dirty="0" err="1">
                <a:solidFill>
                  <a:schemeClr val="bg1"/>
                </a:solidFill>
              </a:rPr>
              <a:t>image</a:t>
            </a:r>
            <a:r>
              <a:rPr lang="de-DE" dirty="0">
                <a:solidFill>
                  <a:schemeClr val="bg1"/>
                </a:solidFill>
              </a:rPr>
              <a:t> –</a:t>
            </a:r>
            <a:r>
              <a:rPr lang="de-DE" dirty="0" err="1">
                <a:solidFill>
                  <a:schemeClr val="bg1"/>
                </a:solidFill>
              </a:rPr>
              <a:t>lower</a:t>
            </a:r>
            <a:r>
              <a:rPr lang="de-DE" dirty="0">
                <a:solidFill>
                  <a:schemeClr val="bg1"/>
                </a:solidFill>
              </a:rPr>
              <a:t> SAR</a:t>
            </a:r>
          </a:p>
        </p:txBody>
      </p:sp>
      <p:pic>
        <p:nvPicPr>
          <p:cNvPr id="43" name="Grafik 42">
            <a:extLst>
              <a:ext uri="{FF2B5EF4-FFF2-40B4-BE49-F238E27FC236}">
                <a16:creationId xmlns:a16="http://schemas.microsoft.com/office/drawing/2014/main" id="{2BDCADC1-9D71-4768-977C-1C12C29338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7890" y="1006360"/>
            <a:ext cx="7930835" cy="506246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58DC61A-1331-4F86-5C60-D5EA3641CDDC}"/>
              </a:ext>
            </a:extLst>
          </p:cNvPr>
          <p:cNvSpPr txBox="1"/>
          <p:nvPr/>
        </p:nvSpPr>
        <p:spPr>
          <a:xfrm>
            <a:off x="8943975" y="6150114"/>
            <a:ext cx="36050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</a:rPr>
              <a:t>Re-</a:t>
            </a:r>
            <a:r>
              <a:rPr lang="de-DE" sz="2000" dirty="0" err="1">
                <a:solidFill>
                  <a:schemeClr val="bg1"/>
                </a:solidFill>
              </a:rPr>
              <a:t>inventing</a:t>
            </a:r>
            <a:r>
              <a:rPr lang="de-DE" sz="2000" dirty="0">
                <a:solidFill>
                  <a:schemeClr val="bg1"/>
                </a:solidFill>
              </a:rPr>
              <a:t> TRAPS</a:t>
            </a:r>
            <a:br>
              <a:rPr lang="de-DE" sz="2000" dirty="0">
                <a:solidFill>
                  <a:schemeClr val="bg1"/>
                </a:solidFill>
              </a:rPr>
            </a:br>
            <a:r>
              <a:rPr lang="de-DE" sz="2000" dirty="0">
                <a:solidFill>
                  <a:schemeClr val="bg1"/>
                </a:solidFill>
              </a:rPr>
              <a:t>Hennig et al. MRM 2003</a:t>
            </a:r>
          </a:p>
        </p:txBody>
      </p:sp>
    </p:spTree>
    <p:extLst>
      <p:ext uri="{BB962C8B-B14F-4D97-AF65-F5344CB8AC3E}">
        <p14:creationId xmlns:p14="http://schemas.microsoft.com/office/powerpoint/2010/main" val="3589940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04175E-82DC-AA9F-86F8-9463A9DC0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10C93A6-1F36-E131-E833-342634E98E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69040" y="6600000"/>
            <a:ext cx="959875" cy="1920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1E77C4-F13C-4261-8B14-6DABA109B117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176A53F-2317-008F-F10D-95530384A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90" y="205367"/>
            <a:ext cx="11907409" cy="917874"/>
          </a:xfrm>
        </p:spPr>
        <p:txBody>
          <a:bodyPr/>
          <a:lstStyle/>
          <a:p>
            <a:r>
              <a:rPr kumimoji="0" lang="de-DE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Task 5: TSE - </a:t>
            </a:r>
            <a:r>
              <a:rPr kumimoji="0" lang="de-DE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Deblurring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29EE7E72-595B-5AB0-CAB2-63AB4A117DF5}"/>
              </a:ext>
            </a:extLst>
          </p:cNvPr>
          <p:cNvGrpSpPr/>
          <p:nvPr/>
        </p:nvGrpSpPr>
        <p:grpSpPr>
          <a:xfrm>
            <a:off x="292103" y="1570337"/>
            <a:ext cx="9365230" cy="2907186"/>
            <a:chOff x="1530567" y="1757986"/>
            <a:chExt cx="12663532" cy="3514418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C6B17EEF-44AD-62BC-F031-3B19F51C9CA1}"/>
                </a:ext>
              </a:extLst>
            </p:cNvPr>
            <p:cNvSpPr/>
            <p:nvPr/>
          </p:nvSpPr>
          <p:spPr>
            <a:xfrm>
              <a:off x="1530567" y="2189186"/>
              <a:ext cx="2588443" cy="3075842"/>
            </a:xfrm>
            <a:prstGeom prst="rect">
              <a:avLst/>
            </a:prstGeom>
            <a:solidFill>
              <a:srgbClr val="E7F0F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17EEE7D2-70EB-1204-01A0-5615555EDB73}"/>
                </a:ext>
              </a:extLst>
            </p:cNvPr>
            <p:cNvSpPr/>
            <p:nvPr/>
          </p:nvSpPr>
          <p:spPr>
            <a:xfrm>
              <a:off x="4118142" y="2194466"/>
              <a:ext cx="2962919" cy="3069917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7076EB2E-EE08-7545-1AA7-F48729CFB0A9}"/>
                </a:ext>
              </a:extLst>
            </p:cNvPr>
            <p:cNvSpPr/>
            <p:nvPr/>
          </p:nvSpPr>
          <p:spPr>
            <a:xfrm>
              <a:off x="7081063" y="2194466"/>
              <a:ext cx="2855635" cy="3074181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Parallelogramm 10">
              <a:extLst>
                <a:ext uri="{FF2B5EF4-FFF2-40B4-BE49-F238E27FC236}">
                  <a16:creationId xmlns:a16="http://schemas.microsoft.com/office/drawing/2014/main" id="{089CCCF7-97D5-696E-D08B-8D5C68E1A625}"/>
                </a:ext>
              </a:extLst>
            </p:cNvPr>
            <p:cNvSpPr/>
            <p:nvPr/>
          </p:nvSpPr>
          <p:spPr>
            <a:xfrm>
              <a:off x="4117013" y="1927787"/>
              <a:ext cx="3238162" cy="273519"/>
            </a:xfrm>
            <a:prstGeom prst="parallelogram">
              <a:avLst>
                <a:gd name="adj" fmla="val 70145"/>
              </a:avLst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Parallelogramm 12">
              <a:extLst>
                <a:ext uri="{FF2B5EF4-FFF2-40B4-BE49-F238E27FC236}">
                  <a16:creationId xmlns:a16="http://schemas.microsoft.com/office/drawing/2014/main" id="{F3430D40-C829-2C21-19CE-D04E1E71F3D8}"/>
                </a:ext>
              </a:extLst>
            </p:cNvPr>
            <p:cNvSpPr/>
            <p:nvPr/>
          </p:nvSpPr>
          <p:spPr>
            <a:xfrm>
              <a:off x="7080631" y="1927141"/>
              <a:ext cx="3085820" cy="271625"/>
            </a:xfrm>
            <a:prstGeom prst="parallelogram">
              <a:avLst>
                <a:gd name="adj" fmla="val 70145"/>
              </a:avLst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Parallelogramm 13">
              <a:extLst>
                <a:ext uri="{FF2B5EF4-FFF2-40B4-BE49-F238E27FC236}">
                  <a16:creationId xmlns:a16="http://schemas.microsoft.com/office/drawing/2014/main" id="{3A418BC3-68EF-394F-C3CC-296B3305A9C2}"/>
                </a:ext>
              </a:extLst>
            </p:cNvPr>
            <p:cNvSpPr/>
            <p:nvPr/>
          </p:nvSpPr>
          <p:spPr>
            <a:xfrm rot="5400000" flipV="1">
              <a:off x="12260162" y="3338466"/>
              <a:ext cx="3514418" cy="353457"/>
            </a:xfrm>
            <a:prstGeom prst="parallelogram">
              <a:avLst>
                <a:gd name="adj" fmla="val 144502"/>
              </a:avLst>
            </a:prstGeom>
            <a:solidFill>
              <a:srgbClr val="C2D9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0AB52C2D-9864-7463-FBF2-E33140554C0C}"/>
                </a:ext>
              </a:extLst>
            </p:cNvPr>
            <p:cNvSpPr/>
            <p:nvPr/>
          </p:nvSpPr>
          <p:spPr>
            <a:xfrm>
              <a:off x="9936699" y="2188570"/>
              <a:ext cx="3924736" cy="3080077"/>
            </a:xfrm>
            <a:prstGeom prst="rect">
              <a:avLst/>
            </a:prstGeom>
            <a:solidFill>
              <a:srgbClr val="E7F0F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1CEDE3D3-8C90-AF0A-5F79-B5194529D718}"/>
              </a:ext>
            </a:extLst>
          </p:cNvPr>
          <p:cNvGrpSpPr/>
          <p:nvPr/>
        </p:nvGrpSpPr>
        <p:grpSpPr>
          <a:xfrm>
            <a:off x="2308299" y="3088324"/>
            <a:ext cx="684450" cy="911316"/>
            <a:chOff x="606264" y="1111852"/>
            <a:chExt cx="3325091" cy="4343214"/>
          </a:xfrm>
          <a:solidFill>
            <a:sysClr val="windowText" lastClr="000000"/>
          </a:solidFill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DD8820C4-6260-889C-4FC9-A70C20C3E9D2}"/>
                </a:ext>
              </a:extLst>
            </p:cNvPr>
            <p:cNvSpPr/>
            <p:nvPr/>
          </p:nvSpPr>
          <p:spPr>
            <a:xfrm>
              <a:off x="606264" y="1226927"/>
              <a:ext cx="3325091" cy="3325091"/>
            </a:xfrm>
            <a:prstGeom prst="ellipse">
              <a:avLst/>
            </a:prstGeom>
            <a:grpFill/>
            <a:ln w="28575" cap="flat" cmpd="sng" algn="ctr">
              <a:solidFill>
                <a:srgbClr val="92D05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268AF114-5D0E-C024-499D-0243F4589F26}"/>
                </a:ext>
              </a:extLst>
            </p:cNvPr>
            <p:cNvSpPr/>
            <p:nvPr/>
          </p:nvSpPr>
          <p:spPr>
            <a:xfrm rot="19667097">
              <a:off x="935592" y="1597096"/>
              <a:ext cx="2662914" cy="2662914"/>
            </a:xfrm>
            <a:prstGeom prst="ellipse">
              <a:avLst/>
            </a:prstGeom>
            <a:grpFill/>
            <a:ln w="28575" cap="flat" cmpd="sng" algn="ctr">
              <a:solidFill>
                <a:srgbClr val="92D050"/>
              </a:solidFill>
              <a:prstDash val="dashDot"/>
              <a:miter lim="800000"/>
            </a:ln>
            <a:effectLst/>
          </p:spPr>
          <p:txBody>
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032A580A-9858-FAA9-B194-F35B5CCF6839}"/>
                </a:ext>
              </a:extLst>
            </p:cNvPr>
            <p:cNvSpPr/>
            <p:nvPr/>
          </p:nvSpPr>
          <p:spPr>
            <a:xfrm>
              <a:off x="1317230" y="1970321"/>
              <a:ext cx="1926715" cy="1926715"/>
            </a:xfrm>
            <a:prstGeom prst="ellipse">
              <a:avLst/>
            </a:prstGeom>
            <a:grpFill/>
            <a:ln w="28575" cap="flat" cmpd="sng" algn="ctr">
              <a:solidFill>
                <a:srgbClr val="92D05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50B958C7-617F-247A-C0EA-619BFE5B9FFD}"/>
                </a:ext>
              </a:extLst>
            </p:cNvPr>
            <p:cNvSpPr/>
            <p:nvPr/>
          </p:nvSpPr>
          <p:spPr>
            <a:xfrm>
              <a:off x="1782325" y="2425771"/>
              <a:ext cx="962170" cy="96217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92D05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Gleichschenkliges Dreieck 23">
              <a:extLst>
                <a:ext uri="{FF2B5EF4-FFF2-40B4-BE49-F238E27FC236}">
                  <a16:creationId xmlns:a16="http://schemas.microsoft.com/office/drawing/2014/main" id="{70596945-823B-BB50-EB14-0C0D259AA614}"/>
                </a:ext>
              </a:extLst>
            </p:cNvPr>
            <p:cNvSpPr/>
            <p:nvPr/>
          </p:nvSpPr>
          <p:spPr>
            <a:xfrm rot="10800000">
              <a:off x="1969588" y="1111852"/>
              <a:ext cx="554860" cy="521373"/>
            </a:xfrm>
            <a:prstGeom prst="triangle">
              <a:avLst/>
            </a:prstGeom>
            <a:solidFill>
              <a:sysClr val="windowText" lastClr="000000"/>
            </a:solidFill>
            <a:ln w="28575" cap="rnd" cmpd="sng" algn="ctr">
              <a:solidFill>
                <a:srgbClr val="92D050"/>
              </a:solidFill>
              <a:prstDash val="solid"/>
              <a:round/>
            </a:ln>
            <a:effectLst/>
          </p:spPr>
          <p:txBody>
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CB1A7B86-669E-C141-846A-57964740C69C}"/>
                </a:ext>
              </a:extLst>
            </p:cNvPr>
            <p:cNvGrpSpPr/>
            <p:nvPr/>
          </p:nvGrpSpPr>
          <p:grpSpPr>
            <a:xfrm>
              <a:off x="1106194" y="3585695"/>
              <a:ext cx="2449805" cy="1869371"/>
              <a:chOff x="4879909" y="3759870"/>
              <a:chExt cx="2715209" cy="2146408"/>
            </a:xfrm>
            <a:grpFill/>
          </p:grpSpPr>
          <p:sp>
            <p:nvSpPr>
              <p:cNvPr id="26" name="Rechteck 9">
                <a:extLst>
                  <a:ext uri="{FF2B5EF4-FFF2-40B4-BE49-F238E27FC236}">
                    <a16:creationId xmlns:a16="http://schemas.microsoft.com/office/drawing/2014/main" id="{AE4CB518-8101-9837-6BB7-91666D17929F}"/>
                  </a:ext>
                </a:extLst>
              </p:cNvPr>
              <p:cNvSpPr/>
              <p:nvPr/>
            </p:nvSpPr>
            <p:spPr>
              <a:xfrm>
                <a:off x="4889241" y="3760645"/>
                <a:ext cx="2705877" cy="1330341"/>
              </a:xfrm>
              <a:custGeom>
                <a:avLst/>
                <a:gdLst>
                  <a:gd name="connsiteX0" fmla="*/ 0 w 1166326"/>
                  <a:gd name="connsiteY0" fmla="*/ 0 h 2132196"/>
                  <a:gd name="connsiteX1" fmla="*/ 1166326 w 1166326"/>
                  <a:gd name="connsiteY1" fmla="*/ 0 h 2132196"/>
                  <a:gd name="connsiteX2" fmla="*/ 1166326 w 1166326"/>
                  <a:gd name="connsiteY2" fmla="*/ 2132196 h 2132196"/>
                  <a:gd name="connsiteX3" fmla="*/ 0 w 1166326"/>
                  <a:gd name="connsiteY3" fmla="*/ 2132196 h 2132196"/>
                  <a:gd name="connsiteX4" fmla="*/ 0 w 1166326"/>
                  <a:gd name="connsiteY4" fmla="*/ 0 h 2132196"/>
                  <a:gd name="connsiteX0" fmla="*/ 401216 w 1166326"/>
                  <a:gd name="connsiteY0" fmla="*/ 65314 h 2132196"/>
                  <a:gd name="connsiteX1" fmla="*/ 1166326 w 1166326"/>
                  <a:gd name="connsiteY1" fmla="*/ 0 h 2132196"/>
                  <a:gd name="connsiteX2" fmla="*/ 1166326 w 1166326"/>
                  <a:gd name="connsiteY2" fmla="*/ 2132196 h 2132196"/>
                  <a:gd name="connsiteX3" fmla="*/ 0 w 1166326"/>
                  <a:gd name="connsiteY3" fmla="*/ 2132196 h 2132196"/>
                  <a:gd name="connsiteX4" fmla="*/ 401216 w 1166326"/>
                  <a:gd name="connsiteY4" fmla="*/ 65314 h 2132196"/>
                  <a:gd name="connsiteX0" fmla="*/ 401216 w 1166326"/>
                  <a:gd name="connsiteY0" fmla="*/ 0 h 2066882"/>
                  <a:gd name="connsiteX1" fmla="*/ 933060 w 1166326"/>
                  <a:gd name="connsiteY1" fmla="*/ 9331 h 2066882"/>
                  <a:gd name="connsiteX2" fmla="*/ 1166326 w 1166326"/>
                  <a:gd name="connsiteY2" fmla="*/ 2066882 h 2066882"/>
                  <a:gd name="connsiteX3" fmla="*/ 0 w 1166326"/>
                  <a:gd name="connsiteY3" fmla="*/ 2066882 h 2066882"/>
                  <a:gd name="connsiteX4" fmla="*/ 401216 w 1166326"/>
                  <a:gd name="connsiteY4" fmla="*/ 0 h 2066882"/>
                  <a:gd name="connsiteX0" fmla="*/ 322021 w 1166326"/>
                  <a:gd name="connsiteY0" fmla="*/ 110259 h 2057551"/>
                  <a:gd name="connsiteX1" fmla="*/ 933060 w 1166326"/>
                  <a:gd name="connsiteY1" fmla="*/ 0 h 2057551"/>
                  <a:gd name="connsiteX2" fmla="*/ 1166326 w 1166326"/>
                  <a:gd name="connsiteY2" fmla="*/ 2057551 h 2057551"/>
                  <a:gd name="connsiteX3" fmla="*/ 0 w 1166326"/>
                  <a:gd name="connsiteY3" fmla="*/ 2057551 h 2057551"/>
                  <a:gd name="connsiteX4" fmla="*/ 322021 w 1166326"/>
                  <a:gd name="connsiteY4" fmla="*/ 110259 h 2057551"/>
                  <a:gd name="connsiteX0" fmla="*/ 322021 w 1166326"/>
                  <a:gd name="connsiteY0" fmla="*/ 0 h 1947292"/>
                  <a:gd name="connsiteX1" fmla="*/ 821467 w 1166326"/>
                  <a:gd name="connsiteY1" fmla="*/ 39228 h 1947292"/>
                  <a:gd name="connsiteX2" fmla="*/ 1166326 w 1166326"/>
                  <a:gd name="connsiteY2" fmla="*/ 1947292 h 1947292"/>
                  <a:gd name="connsiteX3" fmla="*/ 0 w 1166326"/>
                  <a:gd name="connsiteY3" fmla="*/ 1947292 h 1947292"/>
                  <a:gd name="connsiteX4" fmla="*/ 322021 w 1166326"/>
                  <a:gd name="connsiteY4" fmla="*/ 0 h 1947292"/>
                  <a:gd name="connsiteX0" fmla="*/ 322021 w 1166326"/>
                  <a:gd name="connsiteY0" fmla="*/ 5619 h 1952911"/>
                  <a:gd name="connsiteX1" fmla="*/ 839466 w 1166326"/>
                  <a:gd name="connsiteY1" fmla="*/ 0 h 1952911"/>
                  <a:gd name="connsiteX2" fmla="*/ 1166326 w 1166326"/>
                  <a:gd name="connsiteY2" fmla="*/ 1952911 h 1952911"/>
                  <a:gd name="connsiteX3" fmla="*/ 0 w 1166326"/>
                  <a:gd name="connsiteY3" fmla="*/ 1952911 h 1952911"/>
                  <a:gd name="connsiteX4" fmla="*/ 322021 w 1166326"/>
                  <a:gd name="connsiteY4" fmla="*/ 5619 h 1952911"/>
                  <a:gd name="connsiteX0" fmla="*/ 322021 w 1090731"/>
                  <a:gd name="connsiteY0" fmla="*/ 5619 h 1952911"/>
                  <a:gd name="connsiteX1" fmla="*/ 839466 w 1090731"/>
                  <a:gd name="connsiteY1" fmla="*/ 0 h 1952911"/>
                  <a:gd name="connsiteX2" fmla="*/ 1090731 w 1090731"/>
                  <a:gd name="connsiteY2" fmla="*/ 1937962 h 1952911"/>
                  <a:gd name="connsiteX3" fmla="*/ 0 w 1090731"/>
                  <a:gd name="connsiteY3" fmla="*/ 1952911 h 1952911"/>
                  <a:gd name="connsiteX4" fmla="*/ 322021 w 1090731"/>
                  <a:gd name="connsiteY4" fmla="*/ 5619 h 1952911"/>
                  <a:gd name="connsiteX0" fmla="*/ 322021 w 1115929"/>
                  <a:gd name="connsiteY0" fmla="*/ 5619 h 1967859"/>
                  <a:gd name="connsiteX1" fmla="*/ 839466 w 1115929"/>
                  <a:gd name="connsiteY1" fmla="*/ 0 h 1967859"/>
                  <a:gd name="connsiteX2" fmla="*/ 1115929 w 1115929"/>
                  <a:gd name="connsiteY2" fmla="*/ 1967859 h 1967859"/>
                  <a:gd name="connsiteX3" fmla="*/ 0 w 1115929"/>
                  <a:gd name="connsiteY3" fmla="*/ 1952911 h 1967859"/>
                  <a:gd name="connsiteX4" fmla="*/ 322021 w 1115929"/>
                  <a:gd name="connsiteY4" fmla="*/ 5619 h 1967859"/>
                  <a:gd name="connsiteX0" fmla="*/ 225636 w 1019544"/>
                  <a:gd name="connsiteY0" fmla="*/ 5619 h 1967859"/>
                  <a:gd name="connsiteX1" fmla="*/ 743081 w 1019544"/>
                  <a:gd name="connsiteY1" fmla="*/ 0 h 1967859"/>
                  <a:gd name="connsiteX2" fmla="*/ 1019544 w 1019544"/>
                  <a:gd name="connsiteY2" fmla="*/ 1967859 h 1967859"/>
                  <a:gd name="connsiteX3" fmla="*/ 0 w 1019544"/>
                  <a:gd name="connsiteY3" fmla="*/ 1952912 h 1967859"/>
                  <a:gd name="connsiteX4" fmla="*/ 225636 w 1019544"/>
                  <a:gd name="connsiteY4" fmla="*/ 5619 h 1967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9544" h="1967859">
                    <a:moveTo>
                      <a:pt x="225636" y="5619"/>
                    </a:moveTo>
                    <a:lnTo>
                      <a:pt x="743081" y="0"/>
                    </a:lnTo>
                    <a:lnTo>
                      <a:pt x="1019544" y="1967859"/>
                    </a:lnTo>
                    <a:lnTo>
                      <a:pt x="0" y="1952912"/>
                    </a:lnTo>
                    <a:lnTo>
                      <a:pt x="225636" y="5619"/>
                    </a:lnTo>
                    <a:close/>
                  </a:path>
                </a:pathLst>
              </a:custGeom>
              <a:grpFill/>
              <a:ln w="28575" cap="flat" cmpd="sng" algn="ctr">
                <a:solidFill>
                  <a:srgbClr val="92D050"/>
                </a:solidFill>
                <a:prstDash val="solid"/>
                <a:round/>
              </a:ln>
              <a:effectLst/>
            </p:spPr>
            <p:txBody>
  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Abgerundetes Rechteck 10">
                <a:extLst>
                  <a:ext uri="{FF2B5EF4-FFF2-40B4-BE49-F238E27FC236}">
                    <a16:creationId xmlns:a16="http://schemas.microsoft.com/office/drawing/2014/main" id="{181859D0-C58B-9A2B-8950-1970B536DD55}"/>
                  </a:ext>
                </a:extLst>
              </p:cNvPr>
              <p:cNvSpPr/>
              <p:nvPr/>
            </p:nvSpPr>
            <p:spPr>
              <a:xfrm>
                <a:off x="4879909" y="5110424"/>
                <a:ext cx="2705877" cy="459742"/>
              </a:xfrm>
              <a:custGeom>
                <a:avLst/>
                <a:gdLst>
                  <a:gd name="connsiteX0" fmla="*/ 0 w 2705877"/>
                  <a:gd name="connsiteY0" fmla="*/ 76381 h 458276"/>
                  <a:gd name="connsiteX1" fmla="*/ 76381 w 2705877"/>
                  <a:gd name="connsiteY1" fmla="*/ 0 h 458276"/>
                  <a:gd name="connsiteX2" fmla="*/ 2629496 w 2705877"/>
                  <a:gd name="connsiteY2" fmla="*/ 0 h 458276"/>
                  <a:gd name="connsiteX3" fmla="*/ 2705877 w 2705877"/>
                  <a:gd name="connsiteY3" fmla="*/ 76381 h 458276"/>
                  <a:gd name="connsiteX4" fmla="*/ 2705877 w 2705877"/>
                  <a:gd name="connsiteY4" fmla="*/ 381895 h 458276"/>
                  <a:gd name="connsiteX5" fmla="*/ 2629496 w 2705877"/>
                  <a:gd name="connsiteY5" fmla="*/ 458276 h 458276"/>
                  <a:gd name="connsiteX6" fmla="*/ 76381 w 2705877"/>
                  <a:gd name="connsiteY6" fmla="*/ 458276 h 458276"/>
                  <a:gd name="connsiteX7" fmla="*/ 0 w 2705877"/>
                  <a:gd name="connsiteY7" fmla="*/ 381895 h 458276"/>
                  <a:gd name="connsiteX8" fmla="*/ 0 w 2705877"/>
                  <a:gd name="connsiteY8" fmla="*/ 76381 h 458276"/>
                  <a:gd name="connsiteX0" fmla="*/ 0 w 2705877"/>
                  <a:gd name="connsiteY0" fmla="*/ 76381 h 458276"/>
                  <a:gd name="connsiteX1" fmla="*/ 76381 w 2705877"/>
                  <a:gd name="connsiteY1" fmla="*/ 0 h 458276"/>
                  <a:gd name="connsiteX2" fmla="*/ 2629496 w 2705877"/>
                  <a:gd name="connsiteY2" fmla="*/ 0 h 458276"/>
                  <a:gd name="connsiteX3" fmla="*/ 2705877 w 2705877"/>
                  <a:gd name="connsiteY3" fmla="*/ 76381 h 458276"/>
                  <a:gd name="connsiteX4" fmla="*/ 2705877 w 2705877"/>
                  <a:gd name="connsiteY4" fmla="*/ 381895 h 458276"/>
                  <a:gd name="connsiteX5" fmla="*/ 2629496 w 2705877"/>
                  <a:gd name="connsiteY5" fmla="*/ 458276 h 458276"/>
                  <a:gd name="connsiteX6" fmla="*/ 328308 w 2705877"/>
                  <a:gd name="connsiteY6" fmla="*/ 458276 h 458276"/>
                  <a:gd name="connsiteX7" fmla="*/ 0 w 2705877"/>
                  <a:gd name="connsiteY7" fmla="*/ 381895 h 458276"/>
                  <a:gd name="connsiteX8" fmla="*/ 0 w 2705877"/>
                  <a:gd name="connsiteY8" fmla="*/ 76381 h 458276"/>
                  <a:gd name="connsiteX0" fmla="*/ 0 w 2705877"/>
                  <a:gd name="connsiteY0" fmla="*/ 76381 h 462134"/>
                  <a:gd name="connsiteX1" fmla="*/ 76381 w 2705877"/>
                  <a:gd name="connsiteY1" fmla="*/ 0 h 462134"/>
                  <a:gd name="connsiteX2" fmla="*/ 2629496 w 2705877"/>
                  <a:gd name="connsiteY2" fmla="*/ 0 h 462134"/>
                  <a:gd name="connsiteX3" fmla="*/ 2705877 w 2705877"/>
                  <a:gd name="connsiteY3" fmla="*/ 76381 h 462134"/>
                  <a:gd name="connsiteX4" fmla="*/ 2705877 w 2705877"/>
                  <a:gd name="connsiteY4" fmla="*/ 381895 h 462134"/>
                  <a:gd name="connsiteX5" fmla="*/ 2629496 w 2705877"/>
                  <a:gd name="connsiteY5" fmla="*/ 458276 h 462134"/>
                  <a:gd name="connsiteX6" fmla="*/ 328308 w 2705877"/>
                  <a:gd name="connsiteY6" fmla="*/ 458276 h 462134"/>
                  <a:gd name="connsiteX7" fmla="*/ 0 w 2705877"/>
                  <a:gd name="connsiteY7" fmla="*/ 381895 h 462134"/>
                  <a:gd name="connsiteX8" fmla="*/ 0 w 2705877"/>
                  <a:gd name="connsiteY8" fmla="*/ 76381 h 462134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381895 h 459742"/>
                  <a:gd name="connsiteX5" fmla="*/ 2629496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269928 h 459742"/>
                  <a:gd name="connsiteX5" fmla="*/ 2629496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269928 h 459742"/>
                  <a:gd name="connsiteX5" fmla="*/ 2405561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269928 h 459742"/>
                  <a:gd name="connsiteX5" fmla="*/ 2405561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269928 h 459742"/>
                  <a:gd name="connsiteX5" fmla="*/ 2405561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269928 h 459742"/>
                  <a:gd name="connsiteX5" fmla="*/ 2405561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05877" h="459742">
                    <a:moveTo>
                      <a:pt x="0" y="76381"/>
                    </a:moveTo>
                    <a:cubicBezTo>
                      <a:pt x="0" y="34197"/>
                      <a:pt x="34197" y="0"/>
                      <a:pt x="76381" y="0"/>
                    </a:cubicBezTo>
                    <a:lnTo>
                      <a:pt x="2629496" y="0"/>
                    </a:lnTo>
                    <a:cubicBezTo>
                      <a:pt x="2671680" y="0"/>
                      <a:pt x="2705877" y="34197"/>
                      <a:pt x="2705877" y="76381"/>
                    </a:cubicBezTo>
                    <a:lnTo>
                      <a:pt x="2705877" y="269928"/>
                    </a:lnTo>
                    <a:cubicBezTo>
                      <a:pt x="2705877" y="312112"/>
                      <a:pt x="2578373" y="467607"/>
                      <a:pt x="2405561" y="458276"/>
                    </a:cubicBezTo>
                    <a:lnTo>
                      <a:pt x="328308" y="458276"/>
                    </a:lnTo>
                    <a:cubicBezTo>
                      <a:pt x="118173" y="476937"/>
                      <a:pt x="0" y="312112"/>
                      <a:pt x="0" y="269928"/>
                    </a:cubicBezTo>
                    <a:lnTo>
                      <a:pt x="0" y="76381"/>
                    </a:lnTo>
                    <a:close/>
                  </a:path>
                </a:pathLst>
              </a:custGeom>
              <a:grpFill/>
              <a:ln w="28575" cap="flat" cmpd="sng" algn="ctr">
                <a:solidFill>
                  <a:srgbClr val="92D05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E695EB97-84F5-AB82-EFC2-9617A56BB73E}"/>
                  </a:ext>
                </a:extLst>
              </p:cNvPr>
              <p:cNvSpPr/>
              <p:nvPr/>
            </p:nvSpPr>
            <p:spPr>
              <a:xfrm>
                <a:off x="5449077" y="5570166"/>
                <a:ext cx="1586204" cy="336112"/>
              </a:xfrm>
              <a:prstGeom prst="rect">
                <a:avLst/>
              </a:prstGeom>
              <a:grpFill/>
              <a:ln w="28575" cap="flat" cmpd="sng" algn="ctr">
                <a:solidFill>
                  <a:srgbClr val="92D050"/>
                </a:solidFill>
                <a:prstDash val="solid"/>
                <a:round/>
              </a:ln>
              <a:effectLst/>
            </p:spPr>
            <p:txBody>
  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Trapezoid 15">
                <a:extLst>
                  <a:ext uri="{FF2B5EF4-FFF2-40B4-BE49-F238E27FC236}">
                    <a16:creationId xmlns:a16="http://schemas.microsoft.com/office/drawing/2014/main" id="{0BE6A049-D486-F17C-E024-C99D1DAE74BB}"/>
                  </a:ext>
                </a:extLst>
              </p:cNvPr>
              <p:cNvSpPr/>
              <p:nvPr/>
            </p:nvSpPr>
            <p:spPr>
              <a:xfrm>
                <a:off x="5869810" y="3759870"/>
                <a:ext cx="642959" cy="362505"/>
              </a:xfrm>
              <a:custGeom>
                <a:avLst/>
                <a:gdLst>
                  <a:gd name="connsiteX0" fmla="*/ 0 w 767847"/>
                  <a:gd name="connsiteY0" fmla="*/ 382924 h 382924"/>
                  <a:gd name="connsiteX1" fmla="*/ 95731 w 767847"/>
                  <a:gd name="connsiteY1" fmla="*/ 0 h 382924"/>
                  <a:gd name="connsiteX2" fmla="*/ 672116 w 767847"/>
                  <a:gd name="connsiteY2" fmla="*/ 0 h 382924"/>
                  <a:gd name="connsiteX3" fmla="*/ 767847 w 767847"/>
                  <a:gd name="connsiteY3" fmla="*/ 382924 h 382924"/>
                  <a:gd name="connsiteX4" fmla="*/ 0 w 767847"/>
                  <a:gd name="connsiteY4" fmla="*/ 382924 h 382924"/>
                  <a:gd name="connsiteX0" fmla="*/ 4120 w 771967"/>
                  <a:gd name="connsiteY0" fmla="*/ 382924 h 382924"/>
                  <a:gd name="connsiteX1" fmla="*/ 99851 w 771967"/>
                  <a:gd name="connsiteY1" fmla="*/ 0 h 382924"/>
                  <a:gd name="connsiteX2" fmla="*/ 676236 w 771967"/>
                  <a:gd name="connsiteY2" fmla="*/ 0 h 382924"/>
                  <a:gd name="connsiteX3" fmla="*/ 771967 w 771967"/>
                  <a:gd name="connsiteY3" fmla="*/ 382924 h 382924"/>
                  <a:gd name="connsiteX4" fmla="*/ 4120 w 771967"/>
                  <a:gd name="connsiteY4" fmla="*/ 382924 h 382924"/>
                  <a:gd name="connsiteX0" fmla="*/ 4120 w 771967"/>
                  <a:gd name="connsiteY0" fmla="*/ 382924 h 420246"/>
                  <a:gd name="connsiteX1" fmla="*/ 99851 w 771967"/>
                  <a:gd name="connsiteY1" fmla="*/ 0 h 420246"/>
                  <a:gd name="connsiteX2" fmla="*/ 676236 w 771967"/>
                  <a:gd name="connsiteY2" fmla="*/ 0 h 420246"/>
                  <a:gd name="connsiteX3" fmla="*/ 771967 w 771967"/>
                  <a:gd name="connsiteY3" fmla="*/ 382924 h 420246"/>
                  <a:gd name="connsiteX4" fmla="*/ 4120 w 771967"/>
                  <a:gd name="connsiteY4" fmla="*/ 382924 h 420246"/>
                  <a:gd name="connsiteX0" fmla="*/ 4120 w 771967"/>
                  <a:gd name="connsiteY0" fmla="*/ 382924 h 439125"/>
                  <a:gd name="connsiteX1" fmla="*/ 99851 w 771967"/>
                  <a:gd name="connsiteY1" fmla="*/ 0 h 439125"/>
                  <a:gd name="connsiteX2" fmla="*/ 676236 w 771967"/>
                  <a:gd name="connsiteY2" fmla="*/ 0 h 439125"/>
                  <a:gd name="connsiteX3" fmla="*/ 771967 w 771967"/>
                  <a:gd name="connsiteY3" fmla="*/ 382924 h 439125"/>
                  <a:gd name="connsiteX4" fmla="*/ 4120 w 771967"/>
                  <a:gd name="connsiteY4" fmla="*/ 382924 h 439125"/>
                  <a:gd name="connsiteX0" fmla="*/ 4120 w 778856"/>
                  <a:gd name="connsiteY0" fmla="*/ 382924 h 439125"/>
                  <a:gd name="connsiteX1" fmla="*/ 99851 w 778856"/>
                  <a:gd name="connsiteY1" fmla="*/ 0 h 439125"/>
                  <a:gd name="connsiteX2" fmla="*/ 676236 w 778856"/>
                  <a:gd name="connsiteY2" fmla="*/ 0 h 439125"/>
                  <a:gd name="connsiteX3" fmla="*/ 771967 w 778856"/>
                  <a:gd name="connsiteY3" fmla="*/ 382924 h 439125"/>
                  <a:gd name="connsiteX4" fmla="*/ 4120 w 778856"/>
                  <a:gd name="connsiteY4" fmla="*/ 382924 h 43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856" h="439125">
                    <a:moveTo>
                      <a:pt x="4120" y="382924"/>
                    </a:moveTo>
                    <a:cubicBezTo>
                      <a:pt x="-19954" y="255283"/>
                      <a:pt x="67941" y="127641"/>
                      <a:pt x="99851" y="0"/>
                    </a:cubicBezTo>
                    <a:lnTo>
                      <a:pt x="676236" y="0"/>
                    </a:lnTo>
                    <a:cubicBezTo>
                      <a:pt x="708146" y="127641"/>
                      <a:pt x="805371" y="245952"/>
                      <a:pt x="771967" y="382924"/>
                    </a:cubicBezTo>
                    <a:cubicBezTo>
                      <a:pt x="544010" y="448239"/>
                      <a:pt x="260069" y="466900"/>
                      <a:pt x="4120" y="382924"/>
                    </a:cubicBezTo>
                    <a:close/>
                  </a:path>
                </a:pathLst>
              </a:custGeom>
              <a:grpFill/>
              <a:ln w="28575" cap="flat" cmpd="sng" algn="ctr">
                <a:solidFill>
                  <a:srgbClr val="92D050"/>
                </a:solidFill>
                <a:prstDash val="solid"/>
                <a:round/>
              </a:ln>
              <a:effectLst/>
            </p:spPr>
            <p:txBody>
  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0" name="Diagonal liegende Ecken des Rechtecks schneiden 29">
            <a:extLst>
              <a:ext uri="{FF2B5EF4-FFF2-40B4-BE49-F238E27FC236}">
                <a16:creationId xmlns:a16="http://schemas.microsoft.com/office/drawing/2014/main" id="{26662CD4-19BF-2A58-F186-77CBE06CACF5}"/>
              </a:ext>
            </a:extLst>
          </p:cNvPr>
          <p:cNvSpPr/>
          <p:nvPr/>
        </p:nvSpPr>
        <p:spPr>
          <a:xfrm>
            <a:off x="365673" y="2068166"/>
            <a:ext cx="1791276" cy="870281"/>
          </a:xfrm>
          <a:prstGeom prst="snip2DiagRect">
            <a:avLst>
              <a:gd name="adj1" fmla="val 16542"/>
              <a:gd name="adj2" fmla="val 16667"/>
            </a:avLst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Spin system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PD, T1, T2,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T2‘, </a:t>
            </a:r>
            <a:b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B0+</a:t>
            </a:r>
            <a:r>
              <a:rPr kumimoji="0" lang="el-G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χ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,B1, diffusion, … 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C2349BE8-142A-349C-31F2-D0CD8F57DAE4}"/>
              </a:ext>
            </a:extLst>
          </p:cNvPr>
          <p:cNvGrpSpPr/>
          <p:nvPr/>
        </p:nvGrpSpPr>
        <p:grpSpPr>
          <a:xfrm>
            <a:off x="548649" y="3214545"/>
            <a:ext cx="1340695" cy="1028548"/>
            <a:chOff x="4411403" y="13377270"/>
            <a:chExt cx="5568915" cy="4467154"/>
          </a:xfrm>
        </p:grpSpPr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50B17ADF-1E39-C11A-DB3E-BC4B84518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11403" y="13377270"/>
              <a:ext cx="2923614" cy="3708847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D43D1A0C-287A-32AC-10DD-5466AD512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64181" y="13785312"/>
              <a:ext cx="2923614" cy="3708847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D7C1A6F6-8A12-F3F6-BBD8-45549D031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duotone>
                <a:srgbClr val="5B9BD5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56704" y="14135577"/>
              <a:ext cx="2923614" cy="3708847"/>
            </a:xfrm>
            <a:prstGeom prst="rect">
              <a:avLst/>
            </a:prstGeom>
            <a:ln w="38100">
              <a:noFill/>
            </a:ln>
          </p:spPr>
        </p:pic>
      </p:grpSp>
      <p:sp>
        <p:nvSpPr>
          <p:cNvPr id="35" name="Diagonal liegende Ecken des Rechtecks schneiden 34">
            <a:extLst>
              <a:ext uri="{FF2B5EF4-FFF2-40B4-BE49-F238E27FC236}">
                <a16:creationId xmlns:a16="http://schemas.microsoft.com/office/drawing/2014/main" id="{52582182-F817-4B0E-1889-343494F573F9}"/>
              </a:ext>
            </a:extLst>
          </p:cNvPr>
          <p:cNvSpPr/>
          <p:nvPr/>
        </p:nvSpPr>
        <p:spPr>
          <a:xfrm>
            <a:off x="2472901" y="2060826"/>
            <a:ext cx="1707161" cy="699787"/>
          </a:xfrm>
          <a:prstGeom prst="snip2DiagRect">
            <a:avLst>
              <a:gd name="adj1" fmla="val 13930"/>
              <a:gd name="adj2" fmla="val 16667"/>
            </a:avLst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MRI scanner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&amp; sequence</a:t>
            </a:r>
          </a:p>
        </p:txBody>
      </p:sp>
      <p:sp>
        <p:nvSpPr>
          <p:cNvPr id="36" name="Diagonal liegende Ecken des Rechtecks schneiden 35">
            <a:extLst>
              <a:ext uri="{FF2B5EF4-FFF2-40B4-BE49-F238E27FC236}">
                <a16:creationId xmlns:a16="http://schemas.microsoft.com/office/drawing/2014/main" id="{32774229-CE74-907E-8587-3EDACAC6CD44}"/>
              </a:ext>
            </a:extLst>
          </p:cNvPr>
          <p:cNvSpPr/>
          <p:nvPr/>
        </p:nvSpPr>
        <p:spPr>
          <a:xfrm>
            <a:off x="6725378" y="2070619"/>
            <a:ext cx="1501849" cy="672653"/>
          </a:xfrm>
          <a:prstGeom prst="snip2DiagRect">
            <a:avLst>
              <a:gd name="adj1" fmla="val 13059"/>
              <a:gd name="adj2" fmla="val 16667"/>
            </a:avLst>
          </a:prstGeom>
          <a:solidFill>
            <a:srgbClr val="FFB3B3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data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Contrast of interest</a:t>
            </a:r>
          </a:p>
        </p:txBody>
      </p:sp>
      <p:sp>
        <p:nvSpPr>
          <p:cNvPr id="37" name="Diagonal liegende Ecken des Rechtecks schneiden 36">
            <a:extLst>
              <a:ext uri="{FF2B5EF4-FFF2-40B4-BE49-F238E27FC236}">
                <a16:creationId xmlns:a16="http://schemas.microsoft.com/office/drawing/2014/main" id="{EF369C43-883C-0A91-F9E0-DAFEEB555FEC}"/>
              </a:ext>
            </a:extLst>
          </p:cNvPr>
          <p:cNvSpPr/>
          <p:nvPr/>
        </p:nvSpPr>
        <p:spPr>
          <a:xfrm>
            <a:off x="4561060" y="2061556"/>
            <a:ext cx="1830565" cy="704807"/>
          </a:xfrm>
          <a:prstGeom prst="snip2DiagRect">
            <a:avLst>
              <a:gd name="adj1" fmla="val 14800"/>
              <a:gd name="adj2" fmla="val 16667"/>
            </a:avLst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Reconstruction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k-space to image space,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to parametric maps</a:t>
            </a:r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53AA7E17-609C-755F-3628-C9566CD069B4}"/>
              </a:ext>
            </a:extLst>
          </p:cNvPr>
          <p:cNvGrpSpPr/>
          <p:nvPr/>
        </p:nvGrpSpPr>
        <p:grpSpPr>
          <a:xfrm>
            <a:off x="3093736" y="3081193"/>
            <a:ext cx="1286084" cy="934622"/>
            <a:chOff x="3823956" y="2608776"/>
            <a:chExt cx="1554713" cy="1129840"/>
          </a:xfrm>
        </p:grpSpPr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73EED7B9-68B3-521F-9067-43A97B79620D}"/>
                </a:ext>
              </a:extLst>
            </p:cNvPr>
            <p:cNvSpPr/>
            <p:nvPr/>
          </p:nvSpPr>
          <p:spPr>
            <a:xfrm>
              <a:off x="3823956" y="2608776"/>
              <a:ext cx="1552495" cy="1129840"/>
            </a:xfrm>
            <a:prstGeom prst="rect">
              <a:avLst/>
            </a:prstGeom>
            <a:solidFill>
              <a:srgbClr val="D9D9D9"/>
            </a:solidFill>
            <a:ln w="3175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DA1D5AFB-675E-F5A2-A662-A2D097E29D79}"/>
                </a:ext>
              </a:extLst>
            </p:cNvPr>
            <p:cNvCxnSpPr/>
            <p:nvPr/>
          </p:nvCxnSpPr>
          <p:spPr>
            <a:xfrm>
              <a:off x="3823956" y="2890103"/>
              <a:ext cx="1553465" cy="0"/>
            </a:xfrm>
            <a:prstGeom prst="line">
              <a:avLst/>
            </a:prstGeom>
            <a:noFill/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71A2C4C8-FB65-ACF1-CB38-27B0DC928E76}"/>
                </a:ext>
              </a:extLst>
            </p:cNvPr>
            <p:cNvSpPr/>
            <p:nvPr/>
          </p:nvSpPr>
          <p:spPr>
            <a:xfrm>
              <a:off x="3986596" y="2621130"/>
              <a:ext cx="47655" cy="268974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4EBD13FA-050C-E331-2B28-09978C50EDAF}"/>
                </a:ext>
              </a:extLst>
            </p:cNvPr>
            <p:cNvSpPr/>
            <p:nvPr/>
          </p:nvSpPr>
          <p:spPr>
            <a:xfrm flipH="1">
              <a:off x="4554840" y="2711196"/>
              <a:ext cx="31697" cy="178907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FE77AA32-7FA1-8438-D31C-E59826F04A19}"/>
                </a:ext>
              </a:extLst>
            </p:cNvPr>
            <p:cNvSpPr/>
            <p:nvPr/>
          </p:nvSpPr>
          <p:spPr>
            <a:xfrm flipH="1">
              <a:off x="4211742" y="2833132"/>
              <a:ext cx="140401" cy="58767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5D132CB4-AA5F-A5B8-B770-DE7D1FE81657}"/>
                </a:ext>
              </a:extLst>
            </p:cNvPr>
            <p:cNvCxnSpPr/>
            <p:nvPr/>
          </p:nvCxnSpPr>
          <p:spPr>
            <a:xfrm>
              <a:off x="3823956" y="3205426"/>
              <a:ext cx="1553465" cy="0"/>
            </a:xfrm>
            <a:prstGeom prst="line">
              <a:avLst/>
            </a:prstGeom>
            <a:noFill/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A74DD937-7492-08B7-6797-9597FACE8D9F}"/>
                </a:ext>
              </a:extLst>
            </p:cNvPr>
            <p:cNvCxnSpPr/>
            <p:nvPr/>
          </p:nvCxnSpPr>
          <p:spPr>
            <a:xfrm>
              <a:off x="3825204" y="3537721"/>
              <a:ext cx="1553465" cy="0"/>
            </a:xfrm>
            <a:prstGeom prst="line">
              <a:avLst/>
            </a:prstGeom>
            <a:noFill/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1870104B-FAFA-E784-E2F3-FA0B360DD4B8}"/>
                </a:ext>
              </a:extLst>
            </p:cNvPr>
            <p:cNvSpPr/>
            <p:nvPr/>
          </p:nvSpPr>
          <p:spPr>
            <a:xfrm>
              <a:off x="4053982" y="3206987"/>
              <a:ext cx="44651" cy="125460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5FF4573D-68A8-349C-461C-BEA620EA1E07}"/>
                </a:ext>
              </a:extLst>
            </p:cNvPr>
            <p:cNvSpPr/>
            <p:nvPr/>
          </p:nvSpPr>
          <p:spPr>
            <a:xfrm>
              <a:off x="4100842" y="3079367"/>
              <a:ext cx="110900" cy="133764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82151546-D10F-C21C-062A-3CEED6D3FB33}"/>
                </a:ext>
              </a:extLst>
            </p:cNvPr>
            <p:cNvSpPr/>
            <p:nvPr/>
          </p:nvSpPr>
          <p:spPr>
            <a:xfrm>
              <a:off x="4352144" y="3087622"/>
              <a:ext cx="140740" cy="120711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970609F9-5F55-DD2A-F7F1-3695FD6853EC}"/>
                </a:ext>
              </a:extLst>
            </p:cNvPr>
            <p:cNvSpPr/>
            <p:nvPr/>
          </p:nvSpPr>
          <p:spPr>
            <a:xfrm>
              <a:off x="4740302" y="3103178"/>
              <a:ext cx="263916" cy="103919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E571522D-7EB8-0CC6-C3C2-1D560699D14C}"/>
                </a:ext>
              </a:extLst>
            </p:cNvPr>
            <p:cNvSpPr/>
            <p:nvPr/>
          </p:nvSpPr>
          <p:spPr>
            <a:xfrm>
              <a:off x="4994483" y="3204815"/>
              <a:ext cx="183774" cy="96569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1098784D-5306-6CDC-53D9-A2B3BFF86E13}"/>
                </a:ext>
              </a:extLst>
            </p:cNvPr>
            <p:cNvSpPr/>
            <p:nvPr/>
          </p:nvSpPr>
          <p:spPr>
            <a:xfrm>
              <a:off x="3983612" y="3415310"/>
              <a:ext cx="140740" cy="120711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7611D820-E15D-8393-438D-55D35337A62C}"/>
                </a:ext>
              </a:extLst>
            </p:cNvPr>
            <p:cNvSpPr/>
            <p:nvPr/>
          </p:nvSpPr>
          <p:spPr>
            <a:xfrm>
              <a:off x="4357069" y="3539785"/>
              <a:ext cx="135814" cy="93331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3625CE9C-FC6B-3407-639F-93154382C752}"/>
                </a:ext>
              </a:extLst>
            </p:cNvPr>
            <p:cNvSpPr/>
            <p:nvPr/>
          </p:nvSpPr>
          <p:spPr>
            <a:xfrm>
              <a:off x="4640171" y="3415310"/>
              <a:ext cx="64354" cy="127494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4A117290-7BBF-1E53-6D19-A0C93D2AC7C7}"/>
                </a:ext>
              </a:extLst>
            </p:cNvPr>
            <p:cNvSpPr/>
            <p:nvPr/>
          </p:nvSpPr>
          <p:spPr>
            <a:xfrm>
              <a:off x="4897338" y="3415310"/>
              <a:ext cx="64354" cy="127494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E1CAFD92-C161-4BBC-E05A-2CFCED73EACE}"/>
                </a:ext>
              </a:extLst>
            </p:cNvPr>
            <p:cNvSpPr/>
            <p:nvPr/>
          </p:nvSpPr>
          <p:spPr>
            <a:xfrm>
              <a:off x="4970416" y="3539785"/>
              <a:ext cx="64354" cy="127494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4783FFAA-8A72-79EF-9B19-E919785487CA}"/>
                </a:ext>
              </a:extLst>
            </p:cNvPr>
            <p:cNvSpPr/>
            <p:nvPr/>
          </p:nvSpPr>
          <p:spPr>
            <a:xfrm>
              <a:off x="5034343" y="3410225"/>
              <a:ext cx="64354" cy="127494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4" name="Pfeil nach unten 63">
            <a:extLst>
              <a:ext uri="{FF2B5EF4-FFF2-40B4-BE49-F238E27FC236}">
                <a16:creationId xmlns:a16="http://schemas.microsoft.com/office/drawing/2014/main" id="{011D116C-2098-0EA1-3FED-D53FAC4183E2}"/>
              </a:ext>
            </a:extLst>
          </p:cNvPr>
          <p:cNvSpPr/>
          <p:nvPr/>
        </p:nvSpPr>
        <p:spPr>
          <a:xfrm rot="16200000">
            <a:off x="2111131" y="2318394"/>
            <a:ext cx="225123" cy="268019"/>
          </a:xfrm>
          <a:prstGeom prst="downArrow">
            <a:avLst/>
          </a:prstGeom>
          <a:solidFill>
            <a:srgbClr val="E7F0F9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Pfeil nach unten 64">
            <a:extLst>
              <a:ext uri="{FF2B5EF4-FFF2-40B4-BE49-F238E27FC236}">
                <a16:creationId xmlns:a16="http://schemas.microsoft.com/office/drawing/2014/main" id="{F9BF7DF7-6234-C42C-C40B-8B80A5280F1A}"/>
              </a:ext>
            </a:extLst>
          </p:cNvPr>
          <p:cNvSpPr/>
          <p:nvPr/>
        </p:nvSpPr>
        <p:spPr>
          <a:xfrm rot="16200000">
            <a:off x="4258806" y="2304742"/>
            <a:ext cx="225123" cy="268019"/>
          </a:xfrm>
          <a:prstGeom prst="downArrow">
            <a:avLst/>
          </a:prstGeom>
          <a:solidFill>
            <a:srgbClr val="D9D9D9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Pfeil nach unten 65">
            <a:extLst>
              <a:ext uri="{FF2B5EF4-FFF2-40B4-BE49-F238E27FC236}">
                <a16:creationId xmlns:a16="http://schemas.microsoft.com/office/drawing/2014/main" id="{7D62FB1B-E114-7279-72B6-DFB4E177C9B4}"/>
              </a:ext>
            </a:extLst>
          </p:cNvPr>
          <p:cNvSpPr/>
          <p:nvPr/>
        </p:nvSpPr>
        <p:spPr>
          <a:xfrm rot="16200000">
            <a:off x="6447166" y="2274750"/>
            <a:ext cx="225123" cy="268019"/>
          </a:xfrm>
          <a:prstGeom prst="downArrow">
            <a:avLst/>
          </a:prstGeom>
          <a:solidFill>
            <a:srgbClr val="D9D9D9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Parallelogramm 66">
            <a:extLst>
              <a:ext uri="{FF2B5EF4-FFF2-40B4-BE49-F238E27FC236}">
                <a16:creationId xmlns:a16="http://schemas.microsoft.com/office/drawing/2014/main" id="{97182D3E-B4D0-E783-5628-12B3A61A6815}"/>
              </a:ext>
            </a:extLst>
          </p:cNvPr>
          <p:cNvSpPr/>
          <p:nvPr/>
        </p:nvSpPr>
        <p:spPr>
          <a:xfrm>
            <a:off x="284589" y="1566437"/>
            <a:ext cx="9391795" cy="360674"/>
          </a:xfrm>
          <a:prstGeom prst="parallelogram">
            <a:avLst>
              <a:gd name="adj" fmla="val 70145"/>
            </a:avLst>
          </a:prstGeom>
          <a:solidFill>
            <a:srgbClr val="5B9BD5">
              <a:alpha val="71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F2D88542-B127-280F-2B7E-767671C8D709}"/>
              </a:ext>
            </a:extLst>
          </p:cNvPr>
          <p:cNvSpPr txBox="1"/>
          <p:nvPr/>
        </p:nvSpPr>
        <p:spPr>
          <a:xfrm>
            <a:off x="2315853" y="4011814"/>
            <a:ext cx="1254061" cy="461665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Differentiable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Bloch simulation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7117469-CC49-AD2B-CB1C-440085285DFE}"/>
              </a:ext>
            </a:extLst>
          </p:cNvPr>
          <p:cNvGrpSpPr/>
          <p:nvPr/>
        </p:nvGrpSpPr>
        <p:grpSpPr>
          <a:xfrm>
            <a:off x="4385170" y="3079130"/>
            <a:ext cx="2152679" cy="1043282"/>
            <a:chOff x="5252828" y="2502823"/>
            <a:chExt cx="2602315" cy="1409969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7BC84567-47DB-92DD-6A24-52B04582B1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5990955" y="2543389"/>
              <a:ext cx="1029648" cy="1312637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6FF455F0-E76C-3790-53EE-6376C7E7A5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52828" y="2547192"/>
              <a:ext cx="980427" cy="1312637"/>
            </a:xfrm>
            <a:prstGeom prst="rect">
              <a:avLst/>
            </a:prstGeom>
          </p:spPr>
        </p:pic>
        <p:sp>
          <p:nvSpPr>
            <p:cNvPr id="68" name="Diagonal liegende Ecken des Rechtecks schneiden 40">
              <a:extLst>
                <a:ext uri="{FF2B5EF4-FFF2-40B4-BE49-F238E27FC236}">
                  <a16:creationId xmlns:a16="http://schemas.microsoft.com/office/drawing/2014/main" id="{B9C1AB5A-58A0-C985-A640-1533271B13F5}"/>
                </a:ext>
              </a:extLst>
            </p:cNvPr>
            <p:cNvSpPr/>
            <p:nvPr/>
          </p:nvSpPr>
          <p:spPr>
            <a:xfrm>
              <a:off x="5916479" y="2704851"/>
              <a:ext cx="382123" cy="1012326"/>
            </a:xfrm>
            <a:prstGeom prst="snip2DiagRect">
              <a:avLst>
                <a:gd name="adj1" fmla="val 17232"/>
                <a:gd name="adj2" fmla="val 16667"/>
              </a:avLst>
            </a:prstGeom>
            <a:solidFill>
              <a:srgbClr val="FFC000">
                <a:lumMod val="60000"/>
                <a:lumOff val="40000"/>
              </a:srgbClr>
            </a:solidFill>
            <a:ln w="3175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FFT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0" name="Grafik 79">
              <a:extLst>
                <a:ext uri="{FF2B5EF4-FFF2-40B4-BE49-F238E27FC236}">
                  <a16:creationId xmlns:a16="http://schemas.microsoft.com/office/drawing/2014/main" id="{2DB1D80B-A9DE-3494-70B1-33E48A9D94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6825495" y="2552014"/>
              <a:ext cx="1029648" cy="1312637"/>
            </a:xfrm>
            <a:prstGeom prst="rect">
              <a:avLst/>
            </a:prstGeom>
          </p:spPr>
        </p:pic>
        <p:sp>
          <p:nvSpPr>
            <p:cNvPr id="81" name="Diagonal liegende Ecken des Rechtecks schneiden 42">
              <a:extLst>
                <a:ext uri="{FF2B5EF4-FFF2-40B4-BE49-F238E27FC236}">
                  <a16:creationId xmlns:a16="http://schemas.microsoft.com/office/drawing/2014/main" id="{09CDA5B0-4465-A433-AA8F-58A762309955}"/>
                </a:ext>
              </a:extLst>
            </p:cNvPr>
            <p:cNvSpPr/>
            <p:nvPr/>
          </p:nvSpPr>
          <p:spPr>
            <a:xfrm>
              <a:off x="6797792" y="2502823"/>
              <a:ext cx="382123" cy="1409969"/>
            </a:xfrm>
            <a:prstGeom prst="snip2DiagRect">
              <a:avLst>
                <a:gd name="adj1" fmla="val 17232"/>
                <a:gd name="adj2" fmla="val 16667"/>
              </a:avLst>
            </a:prstGeom>
            <a:solidFill>
              <a:srgbClr val="FFC000">
                <a:lumMod val="60000"/>
                <a:lumOff val="40000"/>
              </a:srgbClr>
            </a:solidFill>
            <a:ln w="3175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vert="vert270" tIns="0" bIns="0" rtlCol="0" anchor="ctr"/>
            <a:lstStyle/>
            <a:p>
              <a:pPr lvl="0" algn="ctr" defTabSz="29032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1400" kern="0" dirty="0">
                  <a:solidFill>
                    <a:prstClr val="black"/>
                  </a:solidFill>
                  <a:latin typeface="Calibri" panose="020F0502020204030204"/>
                </a:rPr>
                <a:t>DENSENET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8" name="Textfeld 37">
            <a:extLst>
              <a:ext uri="{FF2B5EF4-FFF2-40B4-BE49-F238E27FC236}">
                <a16:creationId xmlns:a16="http://schemas.microsoft.com/office/drawing/2014/main" id="{6EF0744D-9CDB-4911-306C-5FBE0E76CEAB}"/>
              </a:ext>
            </a:extLst>
          </p:cNvPr>
          <p:cNvSpPr txBox="1"/>
          <p:nvPr/>
        </p:nvSpPr>
        <p:spPr>
          <a:xfrm>
            <a:off x="9134947" y="6457890"/>
            <a:ext cx="31422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Dang et al. MRM 2023 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D93E1813-F6FB-A8F7-E153-E04ED8C1ABA2}"/>
              </a:ext>
            </a:extLst>
          </p:cNvPr>
          <p:cNvSpPr txBox="1"/>
          <p:nvPr/>
        </p:nvSpPr>
        <p:spPr>
          <a:xfrm>
            <a:off x="1817178" y="4711775"/>
            <a:ext cx="3128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vFA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: k-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space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dependent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! 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0F59E66E-C8BD-CD6D-1594-C48EE9C2197A}"/>
              </a:ext>
            </a:extLst>
          </p:cNvPr>
          <p:cNvSpPr txBox="1"/>
          <p:nvPr/>
        </p:nvSpPr>
        <p:spPr>
          <a:xfrm>
            <a:off x="4515676" y="5042866"/>
            <a:ext cx="2808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</a:rPr>
              <a:t>NN: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</a:rPr>
              <a:t>vFA-tailored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</a:endParaRP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C5B76332-240A-4FAD-D463-0FD07CE2A2BD}"/>
              </a:ext>
            </a:extLst>
          </p:cNvPr>
          <p:cNvSpPr txBox="1"/>
          <p:nvPr/>
        </p:nvSpPr>
        <p:spPr>
          <a:xfrm>
            <a:off x="2398961" y="5012743"/>
            <a:ext cx="2528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NN </a:t>
            </a:r>
            <a:r>
              <a:rPr kumimoji="0" lang="de-DE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dependent</a:t>
            </a:r>
            <a:r>
              <a: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</a:t>
            </a:r>
          </a:p>
        </p:txBody>
      </p:sp>
      <p:pic>
        <p:nvPicPr>
          <p:cNvPr id="43" name="Grafik 42">
            <a:extLst>
              <a:ext uri="{FF2B5EF4-FFF2-40B4-BE49-F238E27FC236}">
                <a16:creationId xmlns:a16="http://schemas.microsoft.com/office/drawing/2014/main" id="{6E7E916A-E0D2-0DD9-3C14-A3359B90736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duotone>
              <a:srgbClr val="C9492C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13131" y="2910330"/>
            <a:ext cx="1271236" cy="491182"/>
          </a:xfrm>
          <a:prstGeom prst="rect">
            <a:avLst/>
          </a:prstGeom>
          <a:ln>
            <a:solidFill>
              <a:srgbClr val="A02307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feld 81">
                <a:extLst>
                  <a:ext uri="{FF2B5EF4-FFF2-40B4-BE49-F238E27FC236}">
                    <a16:creationId xmlns:a16="http://schemas.microsoft.com/office/drawing/2014/main" id="{F9FABDFF-BB63-B74F-A32E-58E65C60097E}"/>
                  </a:ext>
                </a:extLst>
              </p:cNvPr>
              <p:cNvSpPr txBox="1"/>
              <p:nvPr/>
            </p:nvSpPr>
            <p:spPr>
              <a:xfrm>
                <a:off x="6921140" y="4193522"/>
                <a:ext cx="228428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defTabSz="29032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Loss:</a:t>
                </a:r>
                <a14:m>
                  <m:oMath xmlns:m="http://schemas.openxmlformats.org/officeDocument/2006/math">
                    <m:r>
                      <a:rPr kumimoji="0" lang="de-DE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‖"/>
                        <m:endChr m:val="‖"/>
                        <m:ctrlP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kumimoji="0" lang="en-US" sz="12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</a:rPr>
                          <m:t>out</m:t>
                        </m:r>
                        <m:r>
                          <a:rPr kumimoji="0" lang="de-DE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de-DE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𝑡𝑔𝑡</m:t>
                        </m:r>
                      </m:e>
                    </m:d>
                  </m:oMath>
                </a14:m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+ </a:t>
                </a:r>
                <a:r>
                  <a:rPr lang="el-GR" sz="1200" dirty="0">
                    <a:solidFill>
                      <a:prstClr val="black"/>
                    </a:solidFill>
                    <a:latin typeface="Calibri" panose="020F0502020204030204"/>
                  </a:rPr>
                  <a:t>λ</a:t>
                </a:r>
                <a:r>
                  <a:rPr lang="de-DE" sz="1200" dirty="0">
                    <a:solidFill>
                      <a:prstClr val="black"/>
                    </a:solidFill>
                    <a:latin typeface="Calibri" panose="020F0502020204030204"/>
                  </a:rPr>
                  <a:t>∙</a:t>
                </a:r>
                <a:r>
                  <a:rPr lang="en-US" sz="1200" dirty="0">
                    <a:solidFill>
                      <a:prstClr val="black"/>
                    </a:solidFill>
                    <a:latin typeface="Calibri" panose="020F0502020204030204"/>
                  </a:rPr>
                  <a:t>SAR + </a:t>
                </a:r>
                <a:r>
                  <a:rPr lang="el-GR" sz="1200" dirty="0">
                    <a:solidFill>
                      <a:prstClr val="black"/>
                    </a:solidFill>
                    <a:latin typeface="Calibri" panose="020F0502020204030204"/>
                  </a:rPr>
                  <a:t>λ</a:t>
                </a:r>
                <a:r>
                  <a:rPr lang="de-DE" sz="1200" dirty="0">
                    <a:solidFill>
                      <a:prstClr val="black"/>
                    </a:solidFill>
                    <a:latin typeface="Calibri" panose="020F0502020204030204"/>
                  </a:rPr>
                  <a:t>∙PSF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2" name="Textfeld 81">
                <a:extLst>
                  <a:ext uri="{FF2B5EF4-FFF2-40B4-BE49-F238E27FC236}">
                    <a16:creationId xmlns:a16="http://schemas.microsoft.com/office/drawing/2014/main" id="{F9FABDFF-BB63-B74F-A32E-58E65C600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140" y="4193522"/>
                <a:ext cx="2284280" cy="276999"/>
              </a:xfrm>
              <a:prstGeom prst="rect">
                <a:avLst/>
              </a:prstGeom>
              <a:blipFill>
                <a:blip r:embed="rId8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3" name="Grafik 82">
            <a:extLst>
              <a:ext uri="{FF2B5EF4-FFF2-40B4-BE49-F238E27FC236}">
                <a16:creationId xmlns:a16="http://schemas.microsoft.com/office/drawing/2014/main" id="{A7CA8C29-05A8-B1DD-5840-3D9144A4755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21140" y="2970500"/>
            <a:ext cx="984362" cy="1014855"/>
          </a:xfrm>
          <a:prstGeom prst="rect">
            <a:avLst/>
          </a:prstGeom>
        </p:spPr>
      </p:pic>
      <p:pic>
        <p:nvPicPr>
          <p:cNvPr id="84" name="Grafik 83">
            <a:extLst>
              <a:ext uri="{FF2B5EF4-FFF2-40B4-BE49-F238E27FC236}">
                <a16:creationId xmlns:a16="http://schemas.microsoft.com/office/drawing/2014/main" id="{2833111B-5FDB-FAB5-ED43-3ECA7939F116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3098" y="2943660"/>
            <a:ext cx="1065051" cy="1270858"/>
          </a:xfrm>
          <a:prstGeom prst="rect">
            <a:avLst/>
          </a:prstGeom>
        </p:spPr>
      </p:pic>
      <p:sp>
        <p:nvSpPr>
          <p:cNvPr id="85" name="Textfeld 84">
            <a:extLst>
              <a:ext uri="{FF2B5EF4-FFF2-40B4-BE49-F238E27FC236}">
                <a16:creationId xmlns:a16="http://schemas.microsoft.com/office/drawing/2014/main" id="{46CC45A3-3CB5-D066-7557-4AA313F1614D}"/>
              </a:ext>
            </a:extLst>
          </p:cNvPr>
          <p:cNvSpPr txBox="1"/>
          <p:nvPr/>
        </p:nvSpPr>
        <p:spPr>
          <a:xfrm>
            <a:off x="7155677" y="2720347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</a:t>
            </a:r>
          </a:p>
        </p:txBody>
      </p:sp>
      <p:sp>
        <p:nvSpPr>
          <p:cNvPr id="86" name="Textfeld 85">
            <a:extLst>
              <a:ext uri="{FF2B5EF4-FFF2-40B4-BE49-F238E27FC236}">
                <a16:creationId xmlns:a16="http://schemas.microsoft.com/office/drawing/2014/main" id="{4E97B66C-667E-411C-1C5F-8AEC113E582B}"/>
              </a:ext>
            </a:extLst>
          </p:cNvPr>
          <p:cNvSpPr txBox="1"/>
          <p:nvPr/>
        </p:nvSpPr>
        <p:spPr>
          <a:xfrm>
            <a:off x="8353076" y="2699037"/>
            <a:ext cx="531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tgt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7" name="Grafik 86">
            <a:extLst>
              <a:ext uri="{FF2B5EF4-FFF2-40B4-BE49-F238E27FC236}">
                <a16:creationId xmlns:a16="http://schemas.microsoft.com/office/drawing/2014/main" id="{A4A4EDB0-F2DC-B1D7-B41E-70E625AD2160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6024" y="4601014"/>
            <a:ext cx="2429713" cy="1311445"/>
          </a:xfrm>
          <a:prstGeom prst="rect">
            <a:avLst/>
          </a:prstGeom>
        </p:spPr>
      </p:pic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3C2E1B8C-DEEA-611C-EBBC-D8BDE05D7D1A}"/>
              </a:ext>
            </a:extLst>
          </p:cNvPr>
          <p:cNvGrpSpPr/>
          <p:nvPr/>
        </p:nvGrpSpPr>
        <p:grpSpPr>
          <a:xfrm>
            <a:off x="6928895" y="4601493"/>
            <a:ext cx="2268770" cy="1311445"/>
            <a:chOff x="2039459" y="1816011"/>
            <a:chExt cx="2967240" cy="1613436"/>
          </a:xfrm>
        </p:grpSpPr>
        <p:grpSp>
          <p:nvGrpSpPr>
            <p:cNvPr id="89" name="Gruppieren 88">
              <a:extLst>
                <a:ext uri="{FF2B5EF4-FFF2-40B4-BE49-F238E27FC236}">
                  <a16:creationId xmlns:a16="http://schemas.microsoft.com/office/drawing/2014/main" id="{0D856CA6-2235-DB5E-5593-F5B1229C849A}"/>
                </a:ext>
              </a:extLst>
            </p:cNvPr>
            <p:cNvGrpSpPr/>
            <p:nvPr/>
          </p:nvGrpSpPr>
          <p:grpSpPr>
            <a:xfrm>
              <a:off x="2039459" y="1816011"/>
              <a:ext cx="2967240" cy="1613436"/>
              <a:chOff x="5140250" y="3859626"/>
              <a:chExt cx="1995151" cy="1084863"/>
            </a:xfrm>
          </p:grpSpPr>
          <p:pic>
            <p:nvPicPr>
              <p:cNvPr id="93" name="Grafik 92">
                <a:extLst>
                  <a:ext uri="{FF2B5EF4-FFF2-40B4-BE49-F238E27FC236}">
                    <a16:creationId xmlns:a16="http://schemas.microsoft.com/office/drawing/2014/main" id="{8E532F3D-F3AA-DD27-3B2D-617306B028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140250" y="3859626"/>
                <a:ext cx="1995151" cy="1084863"/>
              </a:xfrm>
              <a:prstGeom prst="rect">
                <a:avLst/>
              </a:prstGeom>
            </p:spPr>
          </p:pic>
          <p:pic>
            <p:nvPicPr>
              <p:cNvPr id="94" name="Grafik 93">
                <a:extLst>
                  <a:ext uri="{FF2B5EF4-FFF2-40B4-BE49-F238E27FC236}">
                    <a16:creationId xmlns:a16="http://schemas.microsoft.com/office/drawing/2014/main" id="{ACDB62B6-2E97-B044-C555-3C8FE3386B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416868" y="4272784"/>
                <a:ext cx="946879" cy="328659"/>
              </a:xfrm>
              <a:prstGeom prst="rect">
                <a:avLst/>
              </a:prstGeom>
            </p:spPr>
          </p:pic>
          <p:pic>
            <p:nvPicPr>
              <p:cNvPr id="95" name="Grafik 94">
                <a:extLst>
                  <a:ext uri="{FF2B5EF4-FFF2-40B4-BE49-F238E27FC236}">
                    <a16:creationId xmlns:a16="http://schemas.microsoft.com/office/drawing/2014/main" id="{FB722020-31F6-1691-2331-50F2BF9567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416868" y="4441875"/>
                <a:ext cx="946879" cy="277763"/>
              </a:xfrm>
              <a:prstGeom prst="rect">
                <a:avLst/>
              </a:prstGeom>
            </p:spPr>
          </p:pic>
          <p:pic>
            <p:nvPicPr>
              <p:cNvPr id="96" name="Grafik 95">
                <a:extLst>
                  <a:ext uri="{FF2B5EF4-FFF2-40B4-BE49-F238E27FC236}">
                    <a16:creationId xmlns:a16="http://schemas.microsoft.com/office/drawing/2014/main" id="{36170AA2-4BE3-0E30-CFED-1A4ED0CC02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209410" y="4269585"/>
                <a:ext cx="363284" cy="436465"/>
              </a:xfrm>
              <a:prstGeom prst="rect">
                <a:avLst/>
              </a:prstGeom>
            </p:spPr>
          </p:pic>
          <p:pic>
            <p:nvPicPr>
              <p:cNvPr id="97" name="Grafik 96">
                <a:extLst>
                  <a:ext uri="{FF2B5EF4-FFF2-40B4-BE49-F238E27FC236}">
                    <a16:creationId xmlns:a16="http://schemas.microsoft.com/office/drawing/2014/main" id="{48DA2AE8-6D34-1A9D-F3C7-88372BCF93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604697" y="4268887"/>
                <a:ext cx="363284" cy="436465"/>
              </a:xfrm>
              <a:prstGeom prst="rect">
                <a:avLst/>
              </a:prstGeom>
            </p:spPr>
          </p:pic>
          <p:pic>
            <p:nvPicPr>
              <p:cNvPr id="98" name="Grafik 97">
                <a:extLst>
                  <a:ext uri="{FF2B5EF4-FFF2-40B4-BE49-F238E27FC236}">
                    <a16:creationId xmlns:a16="http://schemas.microsoft.com/office/drawing/2014/main" id="{D831F6FA-A3ED-1F9A-A849-1ADCB4B806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395750" y="4268886"/>
                <a:ext cx="208948" cy="436465"/>
              </a:xfrm>
              <a:prstGeom prst="rect">
                <a:avLst/>
              </a:prstGeom>
            </p:spPr>
          </p:pic>
          <p:pic>
            <p:nvPicPr>
              <p:cNvPr id="99" name="Grafik 98">
                <a:extLst>
                  <a:ext uri="{FF2B5EF4-FFF2-40B4-BE49-F238E27FC236}">
                    <a16:creationId xmlns:a16="http://schemas.microsoft.com/office/drawing/2014/main" id="{185E3CAC-5BAF-9202-7B4E-5E863A24C2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999984" y="4268886"/>
                <a:ext cx="72471" cy="436465"/>
              </a:xfrm>
              <a:prstGeom prst="rect">
                <a:avLst/>
              </a:prstGeom>
            </p:spPr>
          </p:pic>
          <p:pic>
            <p:nvPicPr>
              <p:cNvPr id="100" name="Grafik 99">
                <a:extLst>
                  <a:ext uri="{FF2B5EF4-FFF2-40B4-BE49-F238E27FC236}">
                    <a16:creationId xmlns:a16="http://schemas.microsoft.com/office/drawing/2014/main" id="{9ABE7A8D-542E-B0B9-DAB9-2C705392E6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59033" y="4268885"/>
                <a:ext cx="276656" cy="436465"/>
              </a:xfrm>
              <a:prstGeom prst="rect">
                <a:avLst/>
              </a:prstGeom>
            </p:spPr>
          </p:pic>
          <p:pic>
            <p:nvPicPr>
              <p:cNvPr id="101" name="Grafik 100">
                <a:extLst>
                  <a:ext uri="{FF2B5EF4-FFF2-40B4-BE49-F238E27FC236}">
                    <a16:creationId xmlns:a16="http://schemas.microsoft.com/office/drawing/2014/main" id="{AD03DEBE-FF1E-F376-4862-05CBD1FD82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66176" y="4437113"/>
                <a:ext cx="276656" cy="320625"/>
              </a:xfrm>
              <a:prstGeom prst="rect">
                <a:avLst/>
              </a:prstGeom>
            </p:spPr>
          </p:pic>
        </p:grp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497A40C3-A436-DD65-654D-C5EFF1A151D8}"/>
                </a:ext>
              </a:extLst>
            </p:cNvPr>
            <p:cNvSpPr/>
            <p:nvPr/>
          </p:nvSpPr>
          <p:spPr>
            <a:xfrm>
              <a:off x="2533650" y="2000250"/>
              <a:ext cx="2444474" cy="1141930"/>
            </a:xfrm>
            <a:custGeom>
              <a:avLst/>
              <a:gdLst>
                <a:gd name="connsiteX0" fmla="*/ 0 w 2219325"/>
                <a:gd name="connsiteY0" fmla="*/ 0 h 723900"/>
                <a:gd name="connsiteX1" fmla="*/ 1200150 w 2219325"/>
                <a:gd name="connsiteY1" fmla="*/ 504825 h 723900"/>
                <a:gd name="connsiteX2" fmla="*/ 2219325 w 2219325"/>
                <a:gd name="connsiteY2" fmla="*/ 723900 h 723900"/>
                <a:gd name="connsiteX0" fmla="*/ 0 w 2219325"/>
                <a:gd name="connsiteY0" fmla="*/ 0 h 723900"/>
                <a:gd name="connsiteX1" fmla="*/ 897480 w 2219325"/>
                <a:gd name="connsiteY1" fmla="*/ 390100 h 723900"/>
                <a:gd name="connsiteX2" fmla="*/ 2219325 w 2219325"/>
                <a:gd name="connsiteY2" fmla="*/ 72390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19325" h="723900">
                  <a:moveTo>
                    <a:pt x="0" y="0"/>
                  </a:moveTo>
                  <a:cubicBezTo>
                    <a:pt x="415131" y="192087"/>
                    <a:pt x="527593" y="269450"/>
                    <a:pt x="897480" y="390100"/>
                  </a:cubicBezTo>
                  <a:cubicBezTo>
                    <a:pt x="1267368" y="510750"/>
                    <a:pt x="1894681" y="674687"/>
                    <a:pt x="2219325" y="723900"/>
                  </a:cubicBezTo>
                </a:path>
              </a:pathLst>
            </a:custGeom>
            <a:noFill/>
            <a:ln w="19050">
              <a:solidFill>
                <a:srgbClr val="53B15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B65D87E0-F05F-B0B1-4CEA-AB611E87D8F6}"/>
                </a:ext>
              </a:extLst>
            </p:cNvPr>
            <p:cNvSpPr/>
            <p:nvPr/>
          </p:nvSpPr>
          <p:spPr>
            <a:xfrm>
              <a:off x="2533058" y="2018717"/>
              <a:ext cx="2362200" cy="1113937"/>
            </a:xfrm>
            <a:custGeom>
              <a:avLst/>
              <a:gdLst>
                <a:gd name="connsiteX0" fmla="*/ 0 w 2247900"/>
                <a:gd name="connsiteY0" fmla="*/ 0 h 1066800"/>
                <a:gd name="connsiteX1" fmla="*/ 571500 w 2247900"/>
                <a:gd name="connsiteY1" fmla="*/ 590550 h 1066800"/>
                <a:gd name="connsiteX2" fmla="*/ 1095375 w 2247900"/>
                <a:gd name="connsiteY2" fmla="*/ 866775 h 1066800"/>
                <a:gd name="connsiteX3" fmla="*/ 2247900 w 2247900"/>
                <a:gd name="connsiteY3" fmla="*/ 1066800 h 1066800"/>
                <a:gd name="connsiteX0" fmla="*/ 0 w 2247900"/>
                <a:gd name="connsiteY0" fmla="*/ 0 h 1066800"/>
                <a:gd name="connsiteX1" fmla="*/ 514350 w 2247900"/>
                <a:gd name="connsiteY1" fmla="*/ 581505 h 1066800"/>
                <a:gd name="connsiteX2" fmla="*/ 1095375 w 2247900"/>
                <a:gd name="connsiteY2" fmla="*/ 866775 h 1066800"/>
                <a:gd name="connsiteX3" fmla="*/ 2247900 w 2247900"/>
                <a:gd name="connsiteY3" fmla="*/ 1066800 h 1066800"/>
                <a:gd name="connsiteX0" fmla="*/ 0 w 2362200"/>
                <a:gd name="connsiteY0" fmla="*/ 0 h 1057755"/>
                <a:gd name="connsiteX1" fmla="*/ 514350 w 2362200"/>
                <a:gd name="connsiteY1" fmla="*/ 581505 h 1057755"/>
                <a:gd name="connsiteX2" fmla="*/ 1095375 w 2362200"/>
                <a:gd name="connsiteY2" fmla="*/ 866775 h 1057755"/>
                <a:gd name="connsiteX3" fmla="*/ 2362200 w 2362200"/>
                <a:gd name="connsiteY3" fmla="*/ 1057755 h 1057755"/>
                <a:gd name="connsiteX0" fmla="*/ 0 w 2362200"/>
                <a:gd name="connsiteY0" fmla="*/ 0 h 1057755"/>
                <a:gd name="connsiteX1" fmla="*/ 514350 w 2362200"/>
                <a:gd name="connsiteY1" fmla="*/ 581505 h 1057755"/>
                <a:gd name="connsiteX2" fmla="*/ 1123950 w 2362200"/>
                <a:gd name="connsiteY2" fmla="*/ 911998 h 1057755"/>
                <a:gd name="connsiteX3" fmla="*/ 2362200 w 2362200"/>
                <a:gd name="connsiteY3" fmla="*/ 1057755 h 1057755"/>
                <a:gd name="connsiteX0" fmla="*/ 0 w 2362200"/>
                <a:gd name="connsiteY0" fmla="*/ 0 h 1057755"/>
                <a:gd name="connsiteX1" fmla="*/ 514350 w 2362200"/>
                <a:gd name="connsiteY1" fmla="*/ 581505 h 1057755"/>
                <a:gd name="connsiteX2" fmla="*/ 1123950 w 2362200"/>
                <a:gd name="connsiteY2" fmla="*/ 911998 h 1057755"/>
                <a:gd name="connsiteX3" fmla="*/ 2362200 w 2362200"/>
                <a:gd name="connsiteY3" fmla="*/ 1057755 h 1057755"/>
                <a:gd name="connsiteX0" fmla="*/ 0 w 2362200"/>
                <a:gd name="connsiteY0" fmla="*/ 0 h 1057755"/>
                <a:gd name="connsiteX1" fmla="*/ 514350 w 2362200"/>
                <a:gd name="connsiteY1" fmla="*/ 581505 h 1057755"/>
                <a:gd name="connsiteX2" fmla="*/ 1123950 w 2362200"/>
                <a:gd name="connsiteY2" fmla="*/ 911998 h 1057755"/>
                <a:gd name="connsiteX3" fmla="*/ 2362200 w 2362200"/>
                <a:gd name="connsiteY3" fmla="*/ 1057755 h 10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2200" h="1057755">
                  <a:moveTo>
                    <a:pt x="0" y="0"/>
                  </a:moveTo>
                  <a:cubicBezTo>
                    <a:pt x="156369" y="241133"/>
                    <a:pt x="327025" y="429505"/>
                    <a:pt x="514350" y="581505"/>
                  </a:cubicBezTo>
                  <a:cubicBezTo>
                    <a:pt x="701675" y="733505"/>
                    <a:pt x="844550" y="832623"/>
                    <a:pt x="1123950" y="911998"/>
                  </a:cubicBezTo>
                  <a:cubicBezTo>
                    <a:pt x="1403350" y="991373"/>
                    <a:pt x="1925637" y="1024564"/>
                    <a:pt x="2362200" y="1057755"/>
                  </a:cubicBezTo>
                </a:path>
              </a:pathLst>
            </a:custGeom>
            <a:noFill/>
            <a:ln w="19050">
              <a:solidFill>
                <a:srgbClr val="FFA4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0F0E8306-0756-2234-A444-151C53358055}"/>
                </a:ext>
              </a:extLst>
            </p:cNvPr>
            <p:cNvSpPr/>
            <p:nvPr/>
          </p:nvSpPr>
          <p:spPr>
            <a:xfrm>
              <a:off x="2533058" y="2018717"/>
              <a:ext cx="2362200" cy="1132987"/>
            </a:xfrm>
            <a:custGeom>
              <a:avLst/>
              <a:gdLst>
                <a:gd name="connsiteX0" fmla="*/ 0 w 2247900"/>
                <a:gd name="connsiteY0" fmla="*/ 0 h 1066800"/>
                <a:gd name="connsiteX1" fmla="*/ 571500 w 2247900"/>
                <a:gd name="connsiteY1" fmla="*/ 590550 h 1066800"/>
                <a:gd name="connsiteX2" fmla="*/ 1095375 w 2247900"/>
                <a:gd name="connsiteY2" fmla="*/ 866775 h 1066800"/>
                <a:gd name="connsiteX3" fmla="*/ 2247900 w 2247900"/>
                <a:gd name="connsiteY3" fmla="*/ 1066800 h 1066800"/>
                <a:gd name="connsiteX0" fmla="*/ 0 w 2247900"/>
                <a:gd name="connsiteY0" fmla="*/ 0 h 1066800"/>
                <a:gd name="connsiteX1" fmla="*/ 514350 w 2247900"/>
                <a:gd name="connsiteY1" fmla="*/ 581505 h 1066800"/>
                <a:gd name="connsiteX2" fmla="*/ 1095375 w 2247900"/>
                <a:gd name="connsiteY2" fmla="*/ 866775 h 1066800"/>
                <a:gd name="connsiteX3" fmla="*/ 2247900 w 2247900"/>
                <a:gd name="connsiteY3" fmla="*/ 1066800 h 1066800"/>
                <a:gd name="connsiteX0" fmla="*/ 0 w 2362200"/>
                <a:gd name="connsiteY0" fmla="*/ 0 h 1057755"/>
                <a:gd name="connsiteX1" fmla="*/ 514350 w 2362200"/>
                <a:gd name="connsiteY1" fmla="*/ 581505 h 1057755"/>
                <a:gd name="connsiteX2" fmla="*/ 1095375 w 2362200"/>
                <a:gd name="connsiteY2" fmla="*/ 866775 h 1057755"/>
                <a:gd name="connsiteX3" fmla="*/ 2362200 w 2362200"/>
                <a:gd name="connsiteY3" fmla="*/ 1057755 h 1057755"/>
                <a:gd name="connsiteX0" fmla="*/ 0 w 2362200"/>
                <a:gd name="connsiteY0" fmla="*/ 0 h 1057755"/>
                <a:gd name="connsiteX1" fmla="*/ 514350 w 2362200"/>
                <a:gd name="connsiteY1" fmla="*/ 581505 h 1057755"/>
                <a:gd name="connsiteX2" fmla="*/ 1123950 w 2362200"/>
                <a:gd name="connsiteY2" fmla="*/ 911998 h 1057755"/>
                <a:gd name="connsiteX3" fmla="*/ 2362200 w 2362200"/>
                <a:gd name="connsiteY3" fmla="*/ 1057755 h 1057755"/>
                <a:gd name="connsiteX0" fmla="*/ 0 w 2362200"/>
                <a:gd name="connsiteY0" fmla="*/ 0 h 1057755"/>
                <a:gd name="connsiteX1" fmla="*/ 514350 w 2362200"/>
                <a:gd name="connsiteY1" fmla="*/ 581505 h 1057755"/>
                <a:gd name="connsiteX2" fmla="*/ 1123950 w 2362200"/>
                <a:gd name="connsiteY2" fmla="*/ 911998 h 1057755"/>
                <a:gd name="connsiteX3" fmla="*/ 2362200 w 2362200"/>
                <a:gd name="connsiteY3" fmla="*/ 1057755 h 1057755"/>
                <a:gd name="connsiteX0" fmla="*/ 0 w 2362200"/>
                <a:gd name="connsiteY0" fmla="*/ 0 h 1057755"/>
                <a:gd name="connsiteX1" fmla="*/ 514350 w 2362200"/>
                <a:gd name="connsiteY1" fmla="*/ 581505 h 1057755"/>
                <a:gd name="connsiteX2" fmla="*/ 1123950 w 2362200"/>
                <a:gd name="connsiteY2" fmla="*/ 911998 h 1057755"/>
                <a:gd name="connsiteX3" fmla="*/ 2362200 w 2362200"/>
                <a:gd name="connsiteY3" fmla="*/ 1057755 h 1057755"/>
                <a:gd name="connsiteX0" fmla="*/ 0 w 2362200"/>
                <a:gd name="connsiteY0" fmla="*/ 0 h 1057755"/>
                <a:gd name="connsiteX1" fmla="*/ 447675 w 2362200"/>
                <a:gd name="connsiteY1" fmla="*/ 671951 h 1057755"/>
                <a:gd name="connsiteX2" fmla="*/ 1123950 w 2362200"/>
                <a:gd name="connsiteY2" fmla="*/ 911998 h 1057755"/>
                <a:gd name="connsiteX3" fmla="*/ 2362200 w 2362200"/>
                <a:gd name="connsiteY3" fmla="*/ 1057755 h 1057755"/>
                <a:gd name="connsiteX0" fmla="*/ 0 w 2362200"/>
                <a:gd name="connsiteY0" fmla="*/ 0 h 1057755"/>
                <a:gd name="connsiteX1" fmla="*/ 447675 w 2362200"/>
                <a:gd name="connsiteY1" fmla="*/ 671951 h 1057755"/>
                <a:gd name="connsiteX2" fmla="*/ 1123950 w 2362200"/>
                <a:gd name="connsiteY2" fmla="*/ 975310 h 1057755"/>
                <a:gd name="connsiteX3" fmla="*/ 2362200 w 2362200"/>
                <a:gd name="connsiteY3" fmla="*/ 1057755 h 1057755"/>
                <a:gd name="connsiteX0" fmla="*/ 0 w 2362200"/>
                <a:gd name="connsiteY0" fmla="*/ 0 h 1057755"/>
                <a:gd name="connsiteX1" fmla="*/ 400050 w 2362200"/>
                <a:gd name="connsiteY1" fmla="*/ 744308 h 1057755"/>
                <a:gd name="connsiteX2" fmla="*/ 1123950 w 2362200"/>
                <a:gd name="connsiteY2" fmla="*/ 975310 h 1057755"/>
                <a:gd name="connsiteX3" fmla="*/ 2362200 w 2362200"/>
                <a:gd name="connsiteY3" fmla="*/ 1057755 h 1057755"/>
                <a:gd name="connsiteX0" fmla="*/ 0 w 2362200"/>
                <a:gd name="connsiteY0" fmla="*/ 0 h 1057755"/>
                <a:gd name="connsiteX1" fmla="*/ 400050 w 2362200"/>
                <a:gd name="connsiteY1" fmla="*/ 744308 h 1057755"/>
                <a:gd name="connsiteX2" fmla="*/ 1143000 w 2362200"/>
                <a:gd name="connsiteY2" fmla="*/ 1011488 h 1057755"/>
                <a:gd name="connsiteX3" fmla="*/ 2362200 w 2362200"/>
                <a:gd name="connsiteY3" fmla="*/ 1057755 h 1057755"/>
                <a:gd name="connsiteX0" fmla="*/ 0 w 2362200"/>
                <a:gd name="connsiteY0" fmla="*/ 0 h 1057755"/>
                <a:gd name="connsiteX1" fmla="*/ 400050 w 2362200"/>
                <a:gd name="connsiteY1" fmla="*/ 744308 h 1057755"/>
                <a:gd name="connsiteX2" fmla="*/ 1143000 w 2362200"/>
                <a:gd name="connsiteY2" fmla="*/ 1011488 h 1057755"/>
                <a:gd name="connsiteX3" fmla="*/ 2362200 w 2362200"/>
                <a:gd name="connsiteY3" fmla="*/ 1057755 h 1057755"/>
                <a:gd name="connsiteX0" fmla="*/ 0 w 2362200"/>
                <a:gd name="connsiteY0" fmla="*/ 0 h 1057755"/>
                <a:gd name="connsiteX1" fmla="*/ 400050 w 2362200"/>
                <a:gd name="connsiteY1" fmla="*/ 744308 h 1057755"/>
                <a:gd name="connsiteX2" fmla="*/ 1143000 w 2362200"/>
                <a:gd name="connsiteY2" fmla="*/ 1011488 h 1057755"/>
                <a:gd name="connsiteX3" fmla="*/ 2362200 w 2362200"/>
                <a:gd name="connsiteY3" fmla="*/ 1057755 h 1057755"/>
                <a:gd name="connsiteX0" fmla="*/ 0 w 2362200"/>
                <a:gd name="connsiteY0" fmla="*/ 0 h 1057755"/>
                <a:gd name="connsiteX1" fmla="*/ 400050 w 2362200"/>
                <a:gd name="connsiteY1" fmla="*/ 744308 h 1057755"/>
                <a:gd name="connsiteX2" fmla="*/ 1143000 w 2362200"/>
                <a:gd name="connsiteY2" fmla="*/ 1011488 h 1057755"/>
                <a:gd name="connsiteX3" fmla="*/ 2362200 w 2362200"/>
                <a:gd name="connsiteY3" fmla="*/ 1057755 h 1057755"/>
                <a:gd name="connsiteX0" fmla="*/ 0 w 2362200"/>
                <a:gd name="connsiteY0" fmla="*/ 0 h 1057755"/>
                <a:gd name="connsiteX1" fmla="*/ 400050 w 2362200"/>
                <a:gd name="connsiteY1" fmla="*/ 744308 h 1057755"/>
                <a:gd name="connsiteX2" fmla="*/ 1143000 w 2362200"/>
                <a:gd name="connsiteY2" fmla="*/ 1038622 h 1057755"/>
                <a:gd name="connsiteX3" fmla="*/ 2362200 w 2362200"/>
                <a:gd name="connsiteY3" fmla="*/ 1057755 h 1057755"/>
                <a:gd name="connsiteX0" fmla="*/ 0 w 2362200"/>
                <a:gd name="connsiteY0" fmla="*/ 0 h 1075844"/>
                <a:gd name="connsiteX1" fmla="*/ 400050 w 2362200"/>
                <a:gd name="connsiteY1" fmla="*/ 744308 h 1075844"/>
                <a:gd name="connsiteX2" fmla="*/ 1143000 w 2362200"/>
                <a:gd name="connsiteY2" fmla="*/ 1038622 h 1075844"/>
                <a:gd name="connsiteX3" fmla="*/ 2362200 w 2362200"/>
                <a:gd name="connsiteY3" fmla="*/ 1075844 h 1075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2200" h="1075844">
                  <a:moveTo>
                    <a:pt x="0" y="0"/>
                  </a:moveTo>
                  <a:cubicBezTo>
                    <a:pt x="89694" y="286356"/>
                    <a:pt x="209550" y="571204"/>
                    <a:pt x="400050" y="744308"/>
                  </a:cubicBezTo>
                  <a:cubicBezTo>
                    <a:pt x="590550" y="917412"/>
                    <a:pt x="806450" y="995426"/>
                    <a:pt x="1143000" y="1038622"/>
                  </a:cubicBezTo>
                  <a:cubicBezTo>
                    <a:pt x="1831975" y="1081819"/>
                    <a:pt x="1925637" y="1042653"/>
                    <a:pt x="2362200" y="1075844"/>
                  </a:cubicBezTo>
                </a:path>
              </a:pathLst>
            </a:custGeom>
            <a:noFill/>
            <a:ln w="19050">
              <a:solidFill>
                <a:srgbClr val="247A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45356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E2F51B-5C86-487E-83E2-F7C18E959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2D TSE - T2w at 3T  - </a:t>
            </a:r>
            <a:r>
              <a:rPr lang="de-DE" dirty="0" err="1"/>
              <a:t>Deblurring</a:t>
            </a:r>
            <a:endParaRPr lang="de-DE" dirty="0"/>
          </a:p>
        </p:txBody>
      </p:sp>
      <p:sp>
        <p:nvSpPr>
          <p:cNvPr id="5" name="Rectangle 13">
            <a:extLst>
              <a:ext uri="{FF2B5EF4-FFF2-40B4-BE49-F238E27FC236}">
                <a16:creationId xmlns:a16="http://schemas.microsoft.com/office/drawing/2014/main" id="{EAA43BDA-399D-466B-8BAE-38C5A3608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6DAA9C67-54A7-47B5-87DB-90BF94413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" y="2725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15">
            <a:extLst>
              <a:ext uri="{FF2B5EF4-FFF2-40B4-BE49-F238E27FC236}">
                <a16:creationId xmlns:a16="http://schemas.microsoft.com/office/drawing/2014/main" id="{1AEE3E74-0D7C-4153-85C8-6E230CE594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" y="48778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16">
            <a:extLst>
              <a:ext uri="{FF2B5EF4-FFF2-40B4-BE49-F238E27FC236}">
                <a16:creationId xmlns:a16="http://schemas.microsoft.com/office/drawing/2014/main" id="{822F7F32-81D0-4353-9763-EAA672959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" y="115501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59D192B-1FDB-4826-84FB-461B9AD88DA2}"/>
              </a:ext>
            </a:extLst>
          </p:cNvPr>
          <p:cNvSpPr txBox="1"/>
          <p:nvPr/>
        </p:nvSpPr>
        <p:spPr>
          <a:xfrm>
            <a:off x="10335170" y="1596788"/>
            <a:ext cx="1017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TSE</a:t>
            </a:r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159D192B-1FDB-4826-84FB-461B9AD88DA2}"/>
              </a:ext>
            </a:extLst>
          </p:cNvPr>
          <p:cNvSpPr txBox="1"/>
          <p:nvPr/>
        </p:nvSpPr>
        <p:spPr>
          <a:xfrm>
            <a:off x="7721092" y="1580159"/>
            <a:ext cx="2314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16-shot TSE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59D192B-1FDB-4826-84FB-461B9AD88DA2}"/>
              </a:ext>
            </a:extLst>
          </p:cNvPr>
          <p:cNvSpPr txBox="1"/>
          <p:nvPr/>
        </p:nvSpPr>
        <p:spPr>
          <a:xfrm>
            <a:off x="1179006" y="1630073"/>
            <a:ext cx="2314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RARE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59D192B-1FDB-4826-84FB-461B9AD88DA2}"/>
              </a:ext>
            </a:extLst>
          </p:cNvPr>
          <p:cNvSpPr txBox="1"/>
          <p:nvPr/>
        </p:nvSpPr>
        <p:spPr>
          <a:xfrm>
            <a:off x="3248596" y="1607417"/>
            <a:ext cx="2314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RARE-zero</a:t>
            </a:r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16" y="1994662"/>
            <a:ext cx="11422199" cy="3191364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159D192B-1FDB-4826-84FB-461B9AD88DA2}"/>
              </a:ext>
            </a:extLst>
          </p:cNvPr>
          <p:cNvSpPr txBox="1"/>
          <p:nvPr/>
        </p:nvSpPr>
        <p:spPr>
          <a:xfrm>
            <a:off x="5484844" y="1594793"/>
            <a:ext cx="2314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RARE-zero</a:t>
            </a:r>
            <a:endParaRPr kumimoji="0" lang="de-DE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59D192B-1FDB-4826-84FB-461B9AD88DA2}"/>
              </a:ext>
            </a:extLst>
          </p:cNvPr>
          <p:cNvSpPr txBox="1"/>
          <p:nvPr/>
        </p:nvSpPr>
        <p:spPr>
          <a:xfrm>
            <a:off x="1343472" y="5150505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0.8 s 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159D192B-1FDB-4826-84FB-461B9AD88DA2}"/>
              </a:ext>
            </a:extLst>
          </p:cNvPr>
          <p:cNvSpPr txBox="1"/>
          <p:nvPr/>
        </p:nvSpPr>
        <p:spPr>
          <a:xfrm>
            <a:off x="3493704" y="5143160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0.8 s 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159D192B-1FDB-4826-84FB-461B9AD88DA2}"/>
              </a:ext>
            </a:extLst>
          </p:cNvPr>
          <p:cNvSpPr txBox="1"/>
          <p:nvPr/>
        </p:nvSpPr>
        <p:spPr>
          <a:xfrm>
            <a:off x="5749762" y="5137200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0.8 s 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159D192B-1FDB-4826-84FB-461B9AD88DA2}"/>
              </a:ext>
            </a:extLst>
          </p:cNvPr>
          <p:cNvSpPr txBox="1"/>
          <p:nvPr/>
        </p:nvSpPr>
        <p:spPr>
          <a:xfrm>
            <a:off x="7966271" y="5150505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192 s 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159D192B-1FDB-4826-84FB-461B9AD88DA2}"/>
              </a:ext>
            </a:extLst>
          </p:cNvPr>
          <p:cNvSpPr txBox="1"/>
          <p:nvPr/>
        </p:nvSpPr>
        <p:spPr>
          <a:xfrm>
            <a:off x="10416480" y="5167771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330 s 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79D2EDF-2170-4285-A745-6A0181488106}"/>
              </a:ext>
            </a:extLst>
          </p:cNvPr>
          <p:cNvSpPr txBox="1"/>
          <p:nvPr/>
        </p:nvSpPr>
        <p:spPr>
          <a:xfrm>
            <a:off x="9134947" y="6457890"/>
            <a:ext cx="31422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Dang et al. MRM 2023 </a:t>
            </a:r>
          </a:p>
        </p:txBody>
      </p:sp>
      <p:pic>
        <p:nvPicPr>
          <p:cNvPr id="20" name="Grafik 2">
            <a:extLst>
              <a:ext uri="{FF2B5EF4-FFF2-40B4-BE49-F238E27FC236}">
                <a16:creationId xmlns:a16="http://schemas.microsoft.com/office/drawing/2014/main" id="{688B93F0-0D1E-40A2-B1F0-906AB79A84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76387" y="5519204"/>
            <a:ext cx="3032918" cy="150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568C71B-0425-4ABE-9EE9-F9370DD6318E}"/>
              </a:ext>
            </a:extLst>
          </p:cNvPr>
          <p:cNvSpPr txBox="1"/>
          <p:nvPr/>
        </p:nvSpPr>
        <p:spPr>
          <a:xfrm>
            <a:off x="5214274" y="5519204"/>
            <a:ext cx="1872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„Physics-</a:t>
            </a:r>
            <a:r>
              <a:rPr lang="de-DE" sz="1400" dirty="0" err="1"/>
              <a:t>informed</a:t>
            </a:r>
            <a:r>
              <a:rPr lang="de-DE" sz="1400" dirty="0"/>
              <a:t> </a:t>
            </a:r>
          </a:p>
          <a:p>
            <a:r>
              <a:rPr lang="de-DE" sz="1400" dirty="0" err="1"/>
              <a:t>vFA-tailored</a:t>
            </a:r>
            <a:r>
              <a:rPr lang="de-DE" sz="1400" dirty="0"/>
              <a:t> NN“</a:t>
            </a:r>
          </a:p>
        </p:txBody>
      </p:sp>
    </p:spTree>
    <p:extLst>
      <p:ext uri="{BB962C8B-B14F-4D97-AF65-F5344CB8AC3E}">
        <p14:creationId xmlns:p14="http://schemas.microsoft.com/office/powerpoint/2010/main" val="2100426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llipse 34">
            <a:extLst>
              <a:ext uri="{FF2B5EF4-FFF2-40B4-BE49-F238E27FC236}">
                <a16:creationId xmlns:a16="http://schemas.microsoft.com/office/drawing/2014/main" id="{6B325FA6-0792-C122-4A5C-82CB5ACFA5BA}"/>
              </a:ext>
            </a:extLst>
          </p:cNvPr>
          <p:cNvSpPr/>
          <p:nvPr/>
        </p:nvSpPr>
        <p:spPr>
          <a:xfrm>
            <a:off x="10399693" y="3266745"/>
            <a:ext cx="288000" cy="2880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D952E81-9826-4DDB-9F46-1DA48C942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2" name="Titel 1">
            <a:extLst>
              <a:ext uri="{FF2B5EF4-FFF2-40B4-BE49-F238E27FC236}">
                <a16:creationId xmlns:a16="http://schemas.microsoft.com/office/drawing/2014/main" id="{760F0C5D-38D7-4147-A2EC-65A3E97A2C7E}"/>
              </a:ext>
            </a:extLst>
          </p:cNvPr>
          <p:cNvSpPr txBox="1">
            <a:spLocks/>
          </p:cNvSpPr>
          <p:nvPr/>
        </p:nvSpPr>
        <p:spPr bwMode="auto">
          <a:xfrm>
            <a:off x="40218" y="21339"/>
            <a:ext cx="6938526" cy="900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defRPr sz="2800">
                <a:solidFill>
                  <a:srgbClr val="00009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defRPr sz="2800">
                <a:solidFill>
                  <a:srgbClr val="000099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defRPr sz="2800">
                <a:solidFill>
                  <a:srgbClr val="000099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defRPr sz="2800">
                <a:solidFill>
                  <a:srgbClr val="000099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defRPr sz="2800">
                <a:solidFill>
                  <a:srgbClr val="000099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defRPr sz="2800">
                <a:solidFill>
                  <a:srgbClr val="000099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defRPr sz="2800">
                <a:solidFill>
                  <a:srgbClr val="000099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defRPr sz="2800">
                <a:solidFill>
                  <a:srgbClr val="000099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defRPr sz="2800">
                <a:solidFill>
                  <a:srgbClr val="000099"/>
                </a:solidFill>
                <a:latin typeface="Verdana" pitchFamily="34" charset="0"/>
              </a:defRPr>
            </a:lvl9pPr>
          </a:lstStyle>
          <a:p>
            <a:r>
              <a:rPr lang="en-GB" sz="2400" dirty="0">
                <a:solidFill>
                  <a:schemeClr val="bg1"/>
                </a:solidFill>
              </a:rPr>
              <a:t>3D TSE FLAIR vendor sequence with </a:t>
            </a:r>
            <a:r>
              <a:rPr lang="en-GB" sz="2400" dirty="0" err="1">
                <a:solidFill>
                  <a:schemeClr val="bg1"/>
                </a:solidFill>
              </a:rPr>
              <a:t>pTx</a:t>
            </a:r>
            <a:r>
              <a:rPr lang="en-GB" sz="2400" dirty="0">
                <a:solidFill>
                  <a:schemeClr val="bg1"/>
                </a:solidFill>
              </a:rPr>
              <a:t> at 7T</a:t>
            </a:r>
            <a:endParaRPr lang="en-US" sz="2400" kern="0" dirty="0">
              <a:solidFill>
                <a:schemeClr val="bg1"/>
              </a:solidFill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399BD04-3FEF-4AA5-A81E-2704BB546555}"/>
              </a:ext>
            </a:extLst>
          </p:cNvPr>
          <p:cNvGrpSpPr>
            <a:grpSpLocks noChangeAspect="1"/>
          </p:cNvGrpSpPr>
          <p:nvPr/>
        </p:nvGrpSpPr>
        <p:grpSpPr>
          <a:xfrm>
            <a:off x="5136159" y="318083"/>
            <a:ext cx="5816029" cy="830997"/>
            <a:chOff x="920620" y="2082665"/>
            <a:chExt cx="3287968" cy="469788"/>
          </a:xfrm>
        </p:grpSpPr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A9C20716-B0E4-4F9C-983A-459B2E25D85E}"/>
                </a:ext>
              </a:extLst>
            </p:cNvPr>
            <p:cNvSpPr txBox="1"/>
            <p:nvPr/>
          </p:nvSpPr>
          <p:spPr>
            <a:xfrm>
              <a:off x="920620" y="2152776"/>
              <a:ext cx="1439418" cy="260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solidFill>
                    <a:schemeClr val="bg1"/>
                  </a:solidFill>
                </a:rPr>
                <a:t>Standard</a:t>
              </a:r>
            </a:p>
          </p:txBody>
        </p: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C1A1B06B-F894-4B45-A277-1C23CBDB92D4}"/>
                </a:ext>
              </a:extLst>
            </p:cNvPr>
            <p:cNvSpPr txBox="1"/>
            <p:nvPr/>
          </p:nvSpPr>
          <p:spPr>
            <a:xfrm>
              <a:off x="1751678" y="2082665"/>
              <a:ext cx="2456910" cy="469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>
                  <a:solidFill>
                    <a:schemeClr val="bg1"/>
                  </a:solidFill>
                </a:rPr>
                <a:t>Trade-off-</a:t>
              </a:r>
            </a:p>
            <a:p>
              <a:pPr algn="ctr"/>
              <a:r>
                <a:rPr lang="de-DE">
                  <a:solidFill>
                    <a:schemeClr val="bg1"/>
                  </a:solidFill>
                </a:rPr>
                <a:t>optimization</a:t>
              </a:r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2D6C4730-A9F8-4DF7-BE31-2DBEE77846DD}"/>
              </a:ext>
            </a:extLst>
          </p:cNvPr>
          <p:cNvSpPr txBox="1"/>
          <p:nvPr/>
        </p:nvSpPr>
        <p:spPr>
          <a:xfrm>
            <a:off x="10725793" y="1009967"/>
            <a:ext cx="19043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0.7mm</a:t>
            </a:r>
            <a:r>
              <a:rPr lang="de-DE" baseline="30000" dirty="0">
                <a:solidFill>
                  <a:schemeClr val="bg1"/>
                </a:solidFill>
              </a:rPr>
              <a:t>3</a:t>
            </a:r>
          </a:p>
          <a:p>
            <a:r>
              <a:rPr lang="de-DE" dirty="0">
                <a:solidFill>
                  <a:srgbClr val="FF0000"/>
                </a:solidFill>
              </a:rPr>
              <a:t>8min</a:t>
            </a:r>
          </a:p>
          <a:p>
            <a:endParaRPr lang="de-DE" baseline="30000" dirty="0">
              <a:solidFill>
                <a:schemeClr val="bg1"/>
              </a:solidFill>
            </a:endParaRPr>
          </a:p>
        </p:txBody>
      </p:sp>
      <p:pic>
        <p:nvPicPr>
          <p:cNvPr id="2050" name="Grafik 2" descr="Abb. 12-20: Topographie des Thalamus.">
            <a:extLst>
              <a:ext uri="{FF2B5EF4-FFF2-40B4-BE49-F238E27FC236}">
                <a16:creationId xmlns:a16="http://schemas.microsoft.com/office/drawing/2014/main" id="{93537C8C-D16A-4F6A-99CE-160A33F54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43575" y="1174293"/>
            <a:ext cx="2463285" cy="53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B580AFE5-C630-450E-BD38-47BBE77617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80D1BB3-5E32-4792-9F89-CA1BB9E61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440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34" name="Pfeil: nach rechts 33">
            <a:extLst>
              <a:ext uri="{FF2B5EF4-FFF2-40B4-BE49-F238E27FC236}">
                <a16:creationId xmlns:a16="http://schemas.microsoft.com/office/drawing/2014/main" id="{E0053E94-9D43-4381-8DCC-56EBF3FE1B2C}"/>
              </a:ext>
            </a:extLst>
          </p:cNvPr>
          <p:cNvSpPr/>
          <p:nvPr/>
        </p:nvSpPr>
        <p:spPr>
          <a:xfrm rot="3067119">
            <a:off x="3508478" y="2894767"/>
            <a:ext cx="306393" cy="317335"/>
          </a:xfrm>
          <a:prstGeom prst="rightArrow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35686F5-7214-4C6B-96CD-7EB1FA0A01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38562" y="1191358"/>
            <a:ext cx="2107794" cy="540034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9101040-6BBC-47E5-B96D-A1B83670117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2567" y="1122573"/>
            <a:ext cx="2114338" cy="5400341"/>
          </a:xfrm>
          <a:prstGeom prst="rect">
            <a:avLst/>
          </a:prstGeom>
        </p:spPr>
      </p:pic>
      <p:sp>
        <p:nvSpPr>
          <p:cNvPr id="32" name="Pfeil: nach rechts 31">
            <a:extLst>
              <a:ext uri="{FF2B5EF4-FFF2-40B4-BE49-F238E27FC236}">
                <a16:creationId xmlns:a16="http://schemas.microsoft.com/office/drawing/2014/main" id="{9AFEFB9E-B014-4E87-B5B5-39FDFCB40112}"/>
              </a:ext>
            </a:extLst>
          </p:cNvPr>
          <p:cNvSpPr/>
          <p:nvPr/>
        </p:nvSpPr>
        <p:spPr>
          <a:xfrm rot="3067119">
            <a:off x="6340251" y="2818433"/>
            <a:ext cx="306393" cy="317335"/>
          </a:xfrm>
          <a:prstGeom prst="rightArrow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Pfeil: nach rechts 32">
            <a:extLst>
              <a:ext uri="{FF2B5EF4-FFF2-40B4-BE49-F238E27FC236}">
                <a16:creationId xmlns:a16="http://schemas.microsoft.com/office/drawing/2014/main" id="{955CBE65-7158-44D3-A192-F796E9C58FAA}"/>
              </a:ext>
            </a:extLst>
          </p:cNvPr>
          <p:cNvSpPr/>
          <p:nvPr/>
        </p:nvSpPr>
        <p:spPr>
          <a:xfrm rot="3067119">
            <a:off x="8649148" y="2814592"/>
            <a:ext cx="306393" cy="317335"/>
          </a:xfrm>
          <a:prstGeom prst="rightArrow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DECC1A4-9429-4A21-B73B-8A9F1A4A93E7}"/>
              </a:ext>
            </a:extLst>
          </p:cNvPr>
          <p:cNvSpPr/>
          <p:nvPr/>
        </p:nvSpPr>
        <p:spPr>
          <a:xfrm>
            <a:off x="2060033" y="6558999"/>
            <a:ext cx="320328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700">
                <a:solidFill>
                  <a:schemeClr val="bg1"/>
                </a:solidFill>
              </a:rPr>
              <a:t>https://teaching.thehumanbrain.info/neuroanatomie.php?kap=12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3024EDF-EB6F-4C8B-9A01-71BAA47DBB8C}"/>
              </a:ext>
            </a:extLst>
          </p:cNvPr>
          <p:cNvSpPr txBox="1"/>
          <p:nvPr/>
        </p:nvSpPr>
        <p:spPr>
          <a:xfrm>
            <a:off x="9460499" y="6513316"/>
            <a:ext cx="2839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Dawood et al. MRM 2025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A169D17-8075-567A-A57D-A9AABD232E6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2736" y="5676925"/>
            <a:ext cx="2054278" cy="111244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B670891-04EB-3DC1-9F8B-038A0D52CDC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3089" y="5676925"/>
            <a:ext cx="2073267" cy="1122730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18A5D4D5-4D33-5261-D34A-C947A043A91F}"/>
              </a:ext>
            </a:extLst>
          </p:cNvPr>
          <p:cNvGrpSpPr/>
          <p:nvPr/>
        </p:nvGrpSpPr>
        <p:grpSpPr>
          <a:xfrm>
            <a:off x="9935277" y="4076088"/>
            <a:ext cx="1771650" cy="288000"/>
            <a:chOff x="9982200" y="2439657"/>
            <a:chExt cx="1771650" cy="288000"/>
          </a:xfrm>
        </p:grpSpPr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14103677-E745-0F55-4F97-E9EB6F940AB9}"/>
                </a:ext>
              </a:extLst>
            </p:cNvPr>
            <p:cNvCxnSpPr/>
            <p:nvPr/>
          </p:nvCxnSpPr>
          <p:spPr>
            <a:xfrm>
              <a:off x="9982200" y="2590800"/>
              <a:ext cx="1771650" cy="0"/>
            </a:xfrm>
            <a:prstGeom prst="line">
              <a:avLst/>
            </a:prstGeom>
            <a:ln w="76200" cap="rnd">
              <a:solidFill>
                <a:srgbClr val="247AB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7BF104CF-5646-DECE-49EC-E00F8210FAA6}"/>
                </a:ext>
              </a:extLst>
            </p:cNvPr>
            <p:cNvSpPr/>
            <p:nvPr/>
          </p:nvSpPr>
          <p:spPr>
            <a:xfrm>
              <a:off x="10851782" y="2439657"/>
              <a:ext cx="288000" cy="2880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247AB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80D1D7EF-6EA6-F935-1550-2B0B7497CE31}"/>
              </a:ext>
            </a:extLst>
          </p:cNvPr>
          <p:cNvGrpSpPr/>
          <p:nvPr/>
        </p:nvGrpSpPr>
        <p:grpSpPr>
          <a:xfrm>
            <a:off x="9993407" y="3267248"/>
            <a:ext cx="1771650" cy="288000"/>
            <a:chOff x="9982200" y="2430173"/>
            <a:chExt cx="1771650" cy="288000"/>
          </a:xfrm>
          <a:solidFill>
            <a:srgbClr val="FFC000"/>
          </a:solidFill>
        </p:grpSpPr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2EC8CFBC-642F-1A1C-12E9-7DE4944DD11F}"/>
                </a:ext>
              </a:extLst>
            </p:cNvPr>
            <p:cNvCxnSpPr/>
            <p:nvPr/>
          </p:nvCxnSpPr>
          <p:spPr>
            <a:xfrm>
              <a:off x="9982200" y="2590800"/>
              <a:ext cx="1771650" cy="0"/>
            </a:xfrm>
            <a:prstGeom prst="line">
              <a:avLst/>
            </a:prstGeom>
            <a:grpFill/>
            <a:ln w="76200" cap="rnd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2802FDDB-D23F-4417-EDA7-E3C21A6B94D6}"/>
                </a:ext>
              </a:extLst>
            </p:cNvPr>
            <p:cNvSpPr/>
            <p:nvPr/>
          </p:nvSpPr>
          <p:spPr>
            <a:xfrm>
              <a:off x="10493261" y="2430173"/>
              <a:ext cx="288000" cy="288000"/>
            </a:xfrm>
            <a:prstGeom prst="ellipse">
              <a:avLst/>
            </a:prstGeom>
            <a:grp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359C0B5A-E3A4-94A1-FFC9-0F06451927CD}"/>
              </a:ext>
            </a:extLst>
          </p:cNvPr>
          <p:cNvGrpSpPr/>
          <p:nvPr/>
        </p:nvGrpSpPr>
        <p:grpSpPr>
          <a:xfrm>
            <a:off x="9960449" y="2494659"/>
            <a:ext cx="1771650" cy="288000"/>
            <a:chOff x="9982200" y="2452024"/>
            <a:chExt cx="1771650" cy="288000"/>
          </a:xfrm>
          <a:solidFill>
            <a:srgbClr val="00B050"/>
          </a:solidFill>
        </p:grpSpPr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F24FCB99-FB16-3C96-DFFE-2A6935B0942E}"/>
                </a:ext>
              </a:extLst>
            </p:cNvPr>
            <p:cNvCxnSpPr/>
            <p:nvPr/>
          </p:nvCxnSpPr>
          <p:spPr>
            <a:xfrm>
              <a:off x="9982200" y="2590800"/>
              <a:ext cx="1771650" cy="0"/>
            </a:xfrm>
            <a:prstGeom prst="line">
              <a:avLst/>
            </a:prstGeom>
            <a:grpFill/>
            <a:ln w="76200" cap="rnd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DBC17DA2-95B5-13FC-E429-9C023BE28A26}"/>
                </a:ext>
              </a:extLst>
            </p:cNvPr>
            <p:cNvSpPr/>
            <p:nvPr/>
          </p:nvSpPr>
          <p:spPr>
            <a:xfrm>
              <a:off x="11419350" y="2452024"/>
              <a:ext cx="288000" cy="288000"/>
            </a:xfrm>
            <a:prstGeom prst="ellipse">
              <a:avLst/>
            </a:prstGeom>
            <a:grp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261DADD4-6F27-0F00-DE56-EF45F23191FA}"/>
              </a:ext>
            </a:extLst>
          </p:cNvPr>
          <p:cNvGrpSpPr/>
          <p:nvPr/>
        </p:nvGrpSpPr>
        <p:grpSpPr>
          <a:xfrm>
            <a:off x="9993407" y="4788347"/>
            <a:ext cx="1771650" cy="288000"/>
            <a:chOff x="9982200" y="2430444"/>
            <a:chExt cx="1771650" cy="288000"/>
          </a:xfrm>
          <a:solidFill>
            <a:srgbClr val="FF0000"/>
          </a:solidFill>
        </p:grpSpPr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7722015E-6D34-80D8-484A-C9087C36069B}"/>
                </a:ext>
              </a:extLst>
            </p:cNvPr>
            <p:cNvCxnSpPr/>
            <p:nvPr/>
          </p:nvCxnSpPr>
          <p:spPr>
            <a:xfrm>
              <a:off x="9982200" y="2590800"/>
              <a:ext cx="1771650" cy="0"/>
            </a:xfrm>
            <a:prstGeom prst="line">
              <a:avLst/>
            </a:prstGeom>
            <a:grpFill/>
            <a:ln w="76200" cap="rnd">
              <a:solidFill>
                <a:srgbClr val="A0230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33CF4E80-E0D7-4391-4063-9371358AE993}"/>
                </a:ext>
              </a:extLst>
            </p:cNvPr>
            <p:cNvSpPr/>
            <p:nvPr/>
          </p:nvSpPr>
          <p:spPr>
            <a:xfrm>
              <a:off x="10744481" y="2430444"/>
              <a:ext cx="288000" cy="288000"/>
            </a:xfrm>
            <a:prstGeom prst="ellipse">
              <a:avLst/>
            </a:prstGeom>
            <a:grpFill/>
            <a:ln>
              <a:solidFill>
                <a:srgbClr val="A0230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8" name="Textfeld 27">
            <a:extLst>
              <a:ext uri="{FF2B5EF4-FFF2-40B4-BE49-F238E27FC236}">
                <a16:creationId xmlns:a16="http://schemas.microsoft.com/office/drawing/2014/main" id="{2FB9DFBA-9E3B-5D0E-5BA2-12850E640BB6}"/>
              </a:ext>
            </a:extLst>
          </p:cNvPr>
          <p:cNvSpPr txBox="1"/>
          <p:nvPr/>
        </p:nvSpPr>
        <p:spPr>
          <a:xfrm>
            <a:off x="9845163" y="4531519"/>
            <a:ext cx="607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FF0000"/>
                </a:solidFill>
              </a:rPr>
              <a:t>SAR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28CCE024-93ED-892E-7D25-0244E818C75C}"/>
              </a:ext>
            </a:extLst>
          </p:cNvPr>
          <p:cNvSpPr txBox="1"/>
          <p:nvPr/>
        </p:nvSpPr>
        <p:spPr>
          <a:xfrm>
            <a:off x="9815467" y="2177690"/>
            <a:ext cx="1228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solidFill>
                  <a:srgbClr val="00B050"/>
                </a:solidFill>
              </a:rPr>
              <a:t>sharpness</a:t>
            </a:r>
            <a:endParaRPr lang="de-DE" sz="1600" dirty="0">
              <a:solidFill>
                <a:srgbClr val="00B050"/>
              </a:solidFill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6CA7EC3F-035A-0754-C446-98B1F3A218D1}"/>
              </a:ext>
            </a:extLst>
          </p:cNvPr>
          <p:cNvSpPr txBox="1"/>
          <p:nvPr/>
        </p:nvSpPr>
        <p:spPr>
          <a:xfrm>
            <a:off x="9862390" y="3008152"/>
            <a:ext cx="622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rgbClr val="FFC000"/>
                </a:solidFill>
              </a:rPr>
              <a:t>SNR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234CBAA2-294D-6B67-E62C-5C4619899AED}"/>
              </a:ext>
            </a:extLst>
          </p:cNvPr>
          <p:cNvSpPr txBox="1"/>
          <p:nvPr/>
        </p:nvSpPr>
        <p:spPr>
          <a:xfrm>
            <a:off x="9815467" y="3757796"/>
            <a:ext cx="1786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>
                <a:solidFill>
                  <a:srgbClr val="247AB5"/>
                </a:solidFill>
              </a:rPr>
              <a:t>contrast</a:t>
            </a:r>
            <a:r>
              <a:rPr lang="de-DE" sz="1600" dirty="0">
                <a:solidFill>
                  <a:srgbClr val="247AB5"/>
                </a:solidFill>
              </a:rPr>
              <a:t> </a:t>
            </a:r>
            <a:r>
              <a:rPr lang="de-DE" sz="1600" dirty="0" err="1">
                <a:solidFill>
                  <a:srgbClr val="247AB5"/>
                </a:solidFill>
              </a:rPr>
              <a:t>fidelity</a:t>
            </a:r>
            <a:endParaRPr lang="de-DE" sz="1600" dirty="0">
              <a:solidFill>
                <a:srgbClr val="247AB5"/>
              </a:solidFill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ED1EA646-AAEA-8A40-B059-F45D7213B483}"/>
              </a:ext>
            </a:extLst>
          </p:cNvPr>
          <p:cNvSpPr/>
          <p:nvPr/>
        </p:nvSpPr>
        <p:spPr>
          <a:xfrm>
            <a:off x="10928755" y="2482889"/>
            <a:ext cx="288000" cy="288000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9757450E-5DCE-2540-84BB-34DD86E3B2D1}"/>
                  </a:ext>
                </a:extLst>
              </p:cNvPr>
              <p:cNvSpPr txBox="1"/>
              <p:nvPr/>
            </p:nvSpPr>
            <p:spPr>
              <a:xfrm>
                <a:off x="9653736" y="5294332"/>
                <a:ext cx="24509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defTabSz="29032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</a:rPr>
                  <a:t>Loss:</a:t>
                </a:r>
              </a:p>
              <a:p>
                <a:pPr lvl="0" defTabSz="29032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kumimoji="0" 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47AB5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kumimoji="0" lang="en-US" sz="12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47AB5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</a:rPr>
                          <m:t>out</m:t>
                        </m:r>
                        <m:r>
                          <a:rPr kumimoji="0" lang="de-DE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47AB5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de-DE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247AB5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𝑡𝑔𝑡</m:t>
                        </m:r>
                      </m:e>
                    </m:d>
                  </m:oMath>
                </a14:m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47AB5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00"/>
                    </a:solidFill>
                    <a:effectLst/>
                    <a:uLnTx/>
                    <a:uFillTx/>
                    <a:latin typeface="Calibri" panose="020F0502020204030204"/>
                  </a:rPr>
                  <a:t>+ </a:t>
                </a:r>
                <a:r>
                  <a:rPr lang="el-GR" sz="1200" dirty="0">
                    <a:solidFill>
                      <a:srgbClr val="FFFF00"/>
                    </a:solidFill>
                    <a:latin typeface="Calibri" panose="020F0502020204030204"/>
                  </a:rPr>
                  <a:t>λ</a:t>
                </a:r>
                <a:r>
                  <a:rPr lang="de-DE" sz="1200" dirty="0">
                    <a:solidFill>
                      <a:srgbClr val="FFFF00"/>
                    </a:solidFill>
                    <a:latin typeface="Calibri" panose="020F0502020204030204"/>
                  </a:rPr>
                  <a:t>∙</a:t>
                </a:r>
                <a:r>
                  <a:rPr lang="en-US" sz="1200" dirty="0">
                    <a:solidFill>
                      <a:srgbClr val="FFFF00"/>
                    </a:solidFill>
                    <a:latin typeface="Calibri" panose="020F0502020204030204"/>
                  </a:rPr>
                  <a:t>SNR </a:t>
                </a:r>
                <a:r>
                  <a:rPr lang="en-US" sz="1200" dirty="0">
                    <a:solidFill>
                      <a:srgbClr val="00FF00"/>
                    </a:solidFill>
                    <a:latin typeface="Calibri" panose="020F0502020204030204"/>
                  </a:rPr>
                  <a:t>+ </a:t>
                </a:r>
                <a:r>
                  <a:rPr lang="el-GR" sz="1200" dirty="0">
                    <a:solidFill>
                      <a:srgbClr val="00FF00"/>
                    </a:solidFill>
                    <a:latin typeface="Calibri" panose="020F0502020204030204"/>
                  </a:rPr>
                  <a:t>λ</a:t>
                </a:r>
                <a:r>
                  <a:rPr lang="de-DE" sz="1200" dirty="0">
                    <a:solidFill>
                      <a:srgbClr val="00FF00"/>
                    </a:solidFill>
                    <a:latin typeface="Calibri" panose="020F0502020204030204"/>
                  </a:rPr>
                  <a:t>∙PSF</a:t>
                </a:r>
                <a:r>
                  <a:rPr lang="en-US" sz="1200" dirty="0">
                    <a:solidFill>
                      <a:srgbClr val="00FF00"/>
                    </a:solidFill>
                    <a:latin typeface="Calibri" panose="020F0502020204030204"/>
                  </a:rPr>
                  <a:t> </a:t>
                </a:r>
                <a:r>
                  <a:rPr lang="en-US" sz="1200" dirty="0">
                    <a:solidFill>
                      <a:srgbClr val="FF0000"/>
                    </a:solidFill>
                    <a:latin typeface="Calibri" panose="020F0502020204030204"/>
                  </a:rPr>
                  <a:t>+ </a:t>
                </a:r>
                <a:r>
                  <a:rPr lang="el-GR" sz="1200" dirty="0">
                    <a:solidFill>
                      <a:srgbClr val="FF0000"/>
                    </a:solidFill>
                    <a:latin typeface="Calibri" panose="020F0502020204030204"/>
                  </a:rPr>
                  <a:t>λ</a:t>
                </a:r>
                <a:r>
                  <a:rPr lang="de-DE" sz="1200" dirty="0">
                    <a:solidFill>
                      <a:srgbClr val="FF0000"/>
                    </a:solidFill>
                    <a:latin typeface="Calibri" panose="020F0502020204030204"/>
                  </a:rPr>
                  <a:t>∙SAR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9757450E-5DCE-2540-84BB-34DD86E3B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3736" y="5294332"/>
                <a:ext cx="2450992" cy="461665"/>
              </a:xfrm>
              <a:prstGeom prst="rect">
                <a:avLst/>
              </a:prstGeom>
              <a:blipFill>
                <a:blip r:embed="rId8"/>
                <a:stretch>
                  <a:fillRect l="-249" b="-92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343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503">
        <p:fade/>
      </p:transition>
    </mc:Choice>
    <mc:Fallback xmlns="">
      <p:transition spd="med" advTm="50503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5C52E6-3A2C-0D5E-690D-972052FDD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FECEE7B-B655-339B-0335-05F55C0115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69040" y="6600000"/>
            <a:ext cx="959875" cy="1920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1E77C4-F13C-4261-8B14-6DABA109B117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04AD873-8097-73EF-414B-6F2595DC5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90" y="205366"/>
            <a:ext cx="11907409" cy="8180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Task 6: </a:t>
            </a:r>
            <a:r>
              <a:rPr kumimoji="0" lang="de-DE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pTx</a:t>
            </a: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TSE and DSC / DESC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DC0635DD-359A-6075-5CA7-8CE45BE031E7}"/>
              </a:ext>
            </a:extLst>
          </p:cNvPr>
          <p:cNvGrpSpPr/>
          <p:nvPr/>
        </p:nvGrpSpPr>
        <p:grpSpPr>
          <a:xfrm>
            <a:off x="292103" y="1322273"/>
            <a:ext cx="8298430" cy="2913602"/>
            <a:chOff x="1530567" y="1746473"/>
            <a:chExt cx="11221011" cy="3522174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3C5B9057-E439-85C8-0863-958EE3BEE8F8}"/>
                </a:ext>
              </a:extLst>
            </p:cNvPr>
            <p:cNvSpPr/>
            <p:nvPr/>
          </p:nvSpPr>
          <p:spPr>
            <a:xfrm>
              <a:off x="1530567" y="2189186"/>
              <a:ext cx="2588443" cy="3075842"/>
            </a:xfrm>
            <a:prstGeom prst="rect">
              <a:avLst/>
            </a:prstGeom>
            <a:solidFill>
              <a:srgbClr val="E7F0F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EEE921CE-CDBF-E62C-B88B-F497D95A0154}"/>
                </a:ext>
              </a:extLst>
            </p:cNvPr>
            <p:cNvSpPr/>
            <p:nvPr/>
          </p:nvSpPr>
          <p:spPr>
            <a:xfrm>
              <a:off x="4118142" y="2194466"/>
              <a:ext cx="2962919" cy="3069917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A15A6722-9428-C4A2-AE09-020E9E567B8C}"/>
                </a:ext>
              </a:extLst>
            </p:cNvPr>
            <p:cNvSpPr/>
            <p:nvPr/>
          </p:nvSpPr>
          <p:spPr>
            <a:xfrm>
              <a:off x="7081063" y="2194466"/>
              <a:ext cx="2855635" cy="3074181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Parallelogramm 10">
              <a:extLst>
                <a:ext uri="{FF2B5EF4-FFF2-40B4-BE49-F238E27FC236}">
                  <a16:creationId xmlns:a16="http://schemas.microsoft.com/office/drawing/2014/main" id="{CACE0B22-DD83-DD3B-240E-8BBE39012E4A}"/>
                </a:ext>
              </a:extLst>
            </p:cNvPr>
            <p:cNvSpPr/>
            <p:nvPr/>
          </p:nvSpPr>
          <p:spPr>
            <a:xfrm>
              <a:off x="4117013" y="1927787"/>
              <a:ext cx="3238162" cy="273519"/>
            </a:xfrm>
            <a:prstGeom prst="parallelogram">
              <a:avLst>
                <a:gd name="adj" fmla="val 70145"/>
              </a:avLst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Parallelogramm 12">
              <a:extLst>
                <a:ext uri="{FF2B5EF4-FFF2-40B4-BE49-F238E27FC236}">
                  <a16:creationId xmlns:a16="http://schemas.microsoft.com/office/drawing/2014/main" id="{9F3AEEED-E1EB-820D-FB85-A3BACB3DB1C7}"/>
                </a:ext>
              </a:extLst>
            </p:cNvPr>
            <p:cNvSpPr/>
            <p:nvPr/>
          </p:nvSpPr>
          <p:spPr>
            <a:xfrm>
              <a:off x="7080631" y="1927141"/>
              <a:ext cx="3085820" cy="271625"/>
            </a:xfrm>
            <a:prstGeom prst="parallelogram">
              <a:avLst>
                <a:gd name="adj" fmla="val 70145"/>
              </a:avLst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Parallelogramm 13">
              <a:extLst>
                <a:ext uri="{FF2B5EF4-FFF2-40B4-BE49-F238E27FC236}">
                  <a16:creationId xmlns:a16="http://schemas.microsoft.com/office/drawing/2014/main" id="{188FDC7C-EA5C-2DD2-6592-D10B04AE8221}"/>
                </a:ext>
              </a:extLst>
            </p:cNvPr>
            <p:cNvSpPr/>
            <p:nvPr/>
          </p:nvSpPr>
          <p:spPr>
            <a:xfrm rot="5400000" flipV="1">
              <a:off x="10817641" y="3326953"/>
              <a:ext cx="3514418" cy="353457"/>
            </a:xfrm>
            <a:prstGeom prst="parallelogram">
              <a:avLst>
                <a:gd name="adj" fmla="val 144502"/>
              </a:avLst>
            </a:prstGeom>
            <a:solidFill>
              <a:srgbClr val="C2D9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43DD7CEC-F78D-E0A3-2307-B752DF97608B}"/>
                </a:ext>
              </a:extLst>
            </p:cNvPr>
            <p:cNvSpPr/>
            <p:nvPr/>
          </p:nvSpPr>
          <p:spPr>
            <a:xfrm>
              <a:off x="9936698" y="2188570"/>
              <a:ext cx="2466182" cy="3080077"/>
            </a:xfrm>
            <a:prstGeom prst="rect">
              <a:avLst/>
            </a:prstGeom>
            <a:solidFill>
              <a:srgbClr val="E7F0F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9D80EB72-A380-2C96-6404-4F362EF0B3BD}"/>
                </a:ext>
              </a:extLst>
            </p:cNvPr>
            <p:cNvCxnSpPr/>
            <p:nvPr/>
          </p:nvCxnSpPr>
          <p:spPr>
            <a:xfrm>
              <a:off x="1530567" y="2198730"/>
              <a:ext cx="10872313" cy="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lumMod val="75000"/>
                  <a:lumOff val="25000"/>
                  <a:alpha val="40000"/>
                </a:sysClr>
              </a:solidFill>
              <a:prstDash val="solid"/>
              <a:miter lim="800000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12C56D4F-6340-AF2E-85F7-708DDB85325A}"/>
                  </a:ext>
                </a:extLst>
              </p:cNvPr>
              <p:cNvSpPr txBox="1"/>
              <p:nvPr/>
            </p:nvSpPr>
            <p:spPr>
              <a:xfrm>
                <a:off x="6425718" y="3877149"/>
                <a:ext cx="163666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Loss:</a:t>
                </a:r>
                <a14:m>
                  <m:oMath xmlns:m="http://schemas.openxmlformats.org/officeDocument/2006/math">
                    <m:r>
                      <a:rPr kumimoji="0" lang="de-DE" sz="10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d>
                      <m:dPr>
                        <m:begChr m:val="‖"/>
                        <m:endChr m:val="‖"/>
                        <m:ctrlPr>
                          <a:rPr kumimoji="0" lang="en-US" sz="10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kumimoji="0" lang="en-US" sz="105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rPr>
                          <m:t>out</m:t>
                        </m:r>
                        <m:r>
                          <m:rPr>
                            <m:nor/>
                          </m:rPr>
                          <a:rPr kumimoji="0" lang="en-US" sz="105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kumimoji="0" lang="en-US" sz="105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rPr>
                          <m:t>tgt</m:t>
                        </m:r>
                      </m:e>
                    </m:d>
                  </m:oMath>
                </a14:m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+ SAR-loss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12C56D4F-6340-AF2E-85F7-708DDB853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718" y="3877149"/>
                <a:ext cx="1636666" cy="253916"/>
              </a:xfrm>
              <a:prstGeom prst="rect">
                <a:avLst/>
              </a:prstGeom>
              <a:blipFill>
                <a:blip r:embed="rId3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95B25B9-5CD7-63DE-986F-5E567EE8C451}"/>
              </a:ext>
            </a:extLst>
          </p:cNvPr>
          <p:cNvGrpSpPr/>
          <p:nvPr/>
        </p:nvGrpSpPr>
        <p:grpSpPr>
          <a:xfrm>
            <a:off x="2308299" y="2849785"/>
            <a:ext cx="684450" cy="911316"/>
            <a:chOff x="606264" y="1111852"/>
            <a:chExt cx="3325091" cy="4343214"/>
          </a:xfrm>
          <a:solidFill>
            <a:sysClr val="windowText" lastClr="000000"/>
          </a:solidFill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5C3AB485-045A-33D1-57B4-6C3AD654FDFB}"/>
                </a:ext>
              </a:extLst>
            </p:cNvPr>
            <p:cNvSpPr/>
            <p:nvPr/>
          </p:nvSpPr>
          <p:spPr>
            <a:xfrm>
              <a:off x="606264" y="1226927"/>
              <a:ext cx="3325091" cy="3325091"/>
            </a:xfrm>
            <a:prstGeom prst="ellipse">
              <a:avLst/>
            </a:prstGeom>
            <a:grpFill/>
            <a:ln w="28575" cap="flat" cmpd="sng" algn="ctr">
              <a:solidFill>
                <a:srgbClr val="92D05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8AC50858-1E34-5435-F047-A77621900E8F}"/>
                </a:ext>
              </a:extLst>
            </p:cNvPr>
            <p:cNvSpPr/>
            <p:nvPr/>
          </p:nvSpPr>
          <p:spPr>
            <a:xfrm rot="19667097">
              <a:off x="935592" y="1597096"/>
              <a:ext cx="2662914" cy="2662914"/>
            </a:xfrm>
            <a:prstGeom prst="ellipse">
              <a:avLst/>
            </a:prstGeom>
            <a:grpFill/>
            <a:ln w="28575" cap="flat" cmpd="sng" algn="ctr">
              <a:solidFill>
                <a:srgbClr val="92D050"/>
              </a:solidFill>
              <a:prstDash val="dashDot"/>
              <a:miter lim="800000"/>
            </a:ln>
            <a:effectLst/>
          </p:spPr>
          <p:txBody>
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AAB7716B-3266-3631-F7BA-FF13C5CFF38B}"/>
                </a:ext>
              </a:extLst>
            </p:cNvPr>
            <p:cNvSpPr/>
            <p:nvPr/>
          </p:nvSpPr>
          <p:spPr>
            <a:xfrm>
              <a:off x="1317230" y="1970321"/>
              <a:ext cx="1926715" cy="1926715"/>
            </a:xfrm>
            <a:prstGeom prst="ellipse">
              <a:avLst/>
            </a:prstGeom>
            <a:grpFill/>
            <a:ln w="28575" cap="flat" cmpd="sng" algn="ctr">
              <a:solidFill>
                <a:srgbClr val="92D05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EBAF24D1-A5CB-F7BA-9287-86136248F335}"/>
                </a:ext>
              </a:extLst>
            </p:cNvPr>
            <p:cNvSpPr/>
            <p:nvPr/>
          </p:nvSpPr>
          <p:spPr>
            <a:xfrm>
              <a:off x="1782325" y="2425771"/>
              <a:ext cx="962170" cy="96217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92D05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Gleichschenkliges Dreieck 23">
              <a:extLst>
                <a:ext uri="{FF2B5EF4-FFF2-40B4-BE49-F238E27FC236}">
                  <a16:creationId xmlns:a16="http://schemas.microsoft.com/office/drawing/2014/main" id="{A714FE51-06AB-EBD7-88BD-0FB718831F2A}"/>
                </a:ext>
              </a:extLst>
            </p:cNvPr>
            <p:cNvSpPr/>
            <p:nvPr/>
          </p:nvSpPr>
          <p:spPr>
            <a:xfrm rot="10800000">
              <a:off x="1969588" y="1111852"/>
              <a:ext cx="554860" cy="521373"/>
            </a:xfrm>
            <a:prstGeom prst="triangle">
              <a:avLst/>
            </a:prstGeom>
            <a:solidFill>
              <a:sysClr val="windowText" lastClr="000000"/>
            </a:solidFill>
            <a:ln w="28575" cap="rnd" cmpd="sng" algn="ctr">
              <a:solidFill>
                <a:srgbClr val="92D050"/>
              </a:solidFill>
              <a:prstDash val="solid"/>
              <a:round/>
            </a:ln>
            <a:effectLst/>
          </p:spPr>
          <p:txBody>
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5863EB58-0AF8-0903-B31A-74AA4478C080}"/>
                </a:ext>
              </a:extLst>
            </p:cNvPr>
            <p:cNvGrpSpPr/>
            <p:nvPr/>
          </p:nvGrpSpPr>
          <p:grpSpPr>
            <a:xfrm>
              <a:off x="1106194" y="3585695"/>
              <a:ext cx="2449805" cy="1869371"/>
              <a:chOff x="4879909" y="3759870"/>
              <a:chExt cx="2715209" cy="2146408"/>
            </a:xfrm>
            <a:grpFill/>
          </p:grpSpPr>
          <p:sp>
            <p:nvSpPr>
              <p:cNvPr id="26" name="Rechteck 9">
                <a:extLst>
                  <a:ext uri="{FF2B5EF4-FFF2-40B4-BE49-F238E27FC236}">
                    <a16:creationId xmlns:a16="http://schemas.microsoft.com/office/drawing/2014/main" id="{88A3DA2E-0DA1-EF93-A06D-A2B3FFC8933B}"/>
                  </a:ext>
                </a:extLst>
              </p:cNvPr>
              <p:cNvSpPr/>
              <p:nvPr/>
            </p:nvSpPr>
            <p:spPr>
              <a:xfrm>
                <a:off x="4889241" y="3760645"/>
                <a:ext cx="2705877" cy="1330341"/>
              </a:xfrm>
              <a:custGeom>
                <a:avLst/>
                <a:gdLst>
                  <a:gd name="connsiteX0" fmla="*/ 0 w 1166326"/>
                  <a:gd name="connsiteY0" fmla="*/ 0 h 2132196"/>
                  <a:gd name="connsiteX1" fmla="*/ 1166326 w 1166326"/>
                  <a:gd name="connsiteY1" fmla="*/ 0 h 2132196"/>
                  <a:gd name="connsiteX2" fmla="*/ 1166326 w 1166326"/>
                  <a:gd name="connsiteY2" fmla="*/ 2132196 h 2132196"/>
                  <a:gd name="connsiteX3" fmla="*/ 0 w 1166326"/>
                  <a:gd name="connsiteY3" fmla="*/ 2132196 h 2132196"/>
                  <a:gd name="connsiteX4" fmla="*/ 0 w 1166326"/>
                  <a:gd name="connsiteY4" fmla="*/ 0 h 2132196"/>
                  <a:gd name="connsiteX0" fmla="*/ 401216 w 1166326"/>
                  <a:gd name="connsiteY0" fmla="*/ 65314 h 2132196"/>
                  <a:gd name="connsiteX1" fmla="*/ 1166326 w 1166326"/>
                  <a:gd name="connsiteY1" fmla="*/ 0 h 2132196"/>
                  <a:gd name="connsiteX2" fmla="*/ 1166326 w 1166326"/>
                  <a:gd name="connsiteY2" fmla="*/ 2132196 h 2132196"/>
                  <a:gd name="connsiteX3" fmla="*/ 0 w 1166326"/>
                  <a:gd name="connsiteY3" fmla="*/ 2132196 h 2132196"/>
                  <a:gd name="connsiteX4" fmla="*/ 401216 w 1166326"/>
                  <a:gd name="connsiteY4" fmla="*/ 65314 h 2132196"/>
                  <a:gd name="connsiteX0" fmla="*/ 401216 w 1166326"/>
                  <a:gd name="connsiteY0" fmla="*/ 0 h 2066882"/>
                  <a:gd name="connsiteX1" fmla="*/ 933060 w 1166326"/>
                  <a:gd name="connsiteY1" fmla="*/ 9331 h 2066882"/>
                  <a:gd name="connsiteX2" fmla="*/ 1166326 w 1166326"/>
                  <a:gd name="connsiteY2" fmla="*/ 2066882 h 2066882"/>
                  <a:gd name="connsiteX3" fmla="*/ 0 w 1166326"/>
                  <a:gd name="connsiteY3" fmla="*/ 2066882 h 2066882"/>
                  <a:gd name="connsiteX4" fmla="*/ 401216 w 1166326"/>
                  <a:gd name="connsiteY4" fmla="*/ 0 h 2066882"/>
                  <a:gd name="connsiteX0" fmla="*/ 322021 w 1166326"/>
                  <a:gd name="connsiteY0" fmla="*/ 110259 h 2057551"/>
                  <a:gd name="connsiteX1" fmla="*/ 933060 w 1166326"/>
                  <a:gd name="connsiteY1" fmla="*/ 0 h 2057551"/>
                  <a:gd name="connsiteX2" fmla="*/ 1166326 w 1166326"/>
                  <a:gd name="connsiteY2" fmla="*/ 2057551 h 2057551"/>
                  <a:gd name="connsiteX3" fmla="*/ 0 w 1166326"/>
                  <a:gd name="connsiteY3" fmla="*/ 2057551 h 2057551"/>
                  <a:gd name="connsiteX4" fmla="*/ 322021 w 1166326"/>
                  <a:gd name="connsiteY4" fmla="*/ 110259 h 2057551"/>
                  <a:gd name="connsiteX0" fmla="*/ 322021 w 1166326"/>
                  <a:gd name="connsiteY0" fmla="*/ 0 h 1947292"/>
                  <a:gd name="connsiteX1" fmla="*/ 821467 w 1166326"/>
                  <a:gd name="connsiteY1" fmla="*/ 39228 h 1947292"/>
                  <a:gd name="connsiteX2" fmla="*/ 1166326 w 1166326"/>
                  <a:gd name="connsiteY2" fmla="*/ 1947292 h 1947292"/>
                  <a:gd name="connsiteX3" fmla="*/ 0 w 1166326"/>
                  <a:gd name="connsiteY3" fmla="*/ 1947292 h 1947292"/>
                  <a:gd name="connsiteX4" fmla="*/ 322021 w 1166326"/>
                  <a:gd name="connsiteY4" fmla="*/ 0 h 1947292"/>
                  <a:gd name="connsiteX0" fmla="*/ 322021 w 1166326"/>
                  <a:gd name="connsiteY0" fmla="*/ 5619 h 1952911"/>
                  <a:gd name="connsiteX1" fmla="*/ 839466 w 1166326"/>
                  <a:gd name="connsiteY1" fmla="*/ 0 h 1952911"/>
                  <a:gd name="connsiteX2" fmla="*/ 1166326 w 1166326"/>
                  <a:gd name="connsiteY2" fmla="*/ 1952911 h 1952911"/>
                  <a:gd name="connsiteX3" fmla="*/ 0 w 1166326"/>
                  <a:gd name="connsiteY3" fmla="*/ 1952911 h 1952911"/>
                  <a:gd name="connsiteX4" fmla="*/ 322021 w 1166326"/>
                  <a:gd name="connsiteY4" fmla="*/ 5619 h 1952911"/>
                  <a:gd name="connsiteX0" fmla="*/ 322021 w 1090731"/>
                  <a:gd name="connsiteY0" fmla="*/ 5619 h 1952911"/>
                  <a:gd name="connsiteX1" fmla="*/ 839466 w 1090731"/>
                  <a:gd name="connsiteY1" fmla="*/ 0 h 1952911"/>
                  <a:gd name="connsiteX2" fmla="*/ 1090731 w 1090731"/>
                  <a:gd name="connsiteY2" fmla="*/ 1937962 h 1952911"/>
                  <a:gd name="connsiteX3" fmla="*/ 0 w 1090731"/>
                  <a:gd name="connsiteY3" fmla="*/ 1952911 h 1952911"/>
                  <a:gd name="connsiteX4" fmla="*/ 322021 w 1090731"/>
                  <a:gd name="connsiteY4" fmla="*/ 5619 h 1952911"/>
                  <a:gd name="connsiteX0" fmla="*/ 322021 w 1115929"/>
                  <a:gd name="connsiteY0" fmla="*/ 5619 h 1967859"/>
                  <a:gd name="connsiteX1" fmla="*/ 839466 w 1115929"/>
                  <a:gd name="connsiteY1" fmla="*/ 0 h 1967859"/>
                  <a:gd name="connsiteX2" fmla="*/ 1115929 w 1115929"/>
                  <a:gd name="connsiteY2" fmla="*/ 1967859 h 1967859"/>
                  <a:gd name="connsiteX3" fmla="*/ 0 w 1115929"/>
                  <a:gd name="connsiteY3" fmla="*/ 1952911 h 1967859"/>
                  <a:gd name="connsiteX4" fmla="*/ 322021 w 1115929"/>
                  <a:gd name="connsiteY4" fmla="*/ 5619 h 1967859"/>
                  <a:gd name="connsiteX0" fmla="*/ 225636 w 1019544"/>
                  <a:gd name="connsiteY0" fmla="*/ 5619 h 1967859"/>
                  <a:gd name="connsiteX1" fmla="*/ 743081 w 1019544"/>
                  <a:gd name="connsiteY1" fmla="*/ 0 h 1967859"/>
                  <a:gd name="connsiteX2" fmla="*/ 1019544 w 1019544"/>
                  <a:gd name="connsiteY2" fmla="*/ 1967859 h 1967859"/>
                  <a:gd name="connsiteX3" fmla="*/ 0 w 1019544"/>
                  <a:gd name="connsiteY3" fmla="*/ 1952912 h 1967859"/>
                  <a:gd name="connsiteX4" fmla="*/ 225636 w 1019544"/>
                  <a:gd name="connsiteY4" fmla="*/ 5619 h 1967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9544" h="1967859">
                    <a:moveTo>
                      <a:pt x="225636" y="5619"/>
                    </a:moveTo>
                    <a:lnTo>
                      <a:pt x="743081" y="0"/>
                    </a:lnTo>
                    <a:lnTo>
                      <a:pt x="1019544" y="1967859"/>
                    </a:lnTo>
                    <a:lnTo>
                      <a:pt x="0" y="1952912"/>
                    </a:lnTo>
                    <a:lnTo>
                      <a:pt x="225636" y="5619"/>
                    </a:lnTo>
                    <a:close/>
                  </a:path>
                </a:pathLst>
              </a:custGeom>
              <a:grpFill/>
              <a:ln w="28575" cap="flat" cmpd="sng" algn="ctr">
                <a:solidFill>
                  <a:srgbClr val="92D050"/>
                </a:solidFill>
                <a:prstDash val="solid"/>
                <a:round/>
              </a:ln>
              <a:effectLst/>
            </p:spPr>
            <p:txBody>
  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Abgerundetes Rechteck 10">
                <a:extLst>
                  <a:ext uri="{FF2B5EF4-FFF2-40B4-BE49-F238E27FC236}">
                    <a16:creationId xmlns:a16="http://schemas.microsoft.com/office/drawing/2014/main" id="{50DA56F5-43A1-8EDC-D151-5EF08D71DAD9}"/>
                  </a:ext>
                </a:extLst>
              </p:cNvPr>
              <p:cNvSpPr/>
              <p:nvPr/>
            </p:nvSpPr>
            <p:spPr>
              <a:xfrm>
                <a:off x="4879909" y="5110424"/>
                <a:ext cx="2705877" cy="459742"/>
              </a:xfrm>
              <a:custGeom>
                <a:avLst/>
                <a:gdLst>
                  <a:gd name="connsiteX0" fmla="*/ 0 w 2705877"/>
                  <a:gd name="connsiteY0" fmla="*/ 76381 h 458276"/>
                  <a:gd name="connsiteX1" fmla="*/ 76381 w 2705877"/>
                  <a:gd name="connsiteY1" fmla="*/ 0 h 458276"/>
                  <a:gd name="connsiteX2" fmla="*/ 2629496 w 2705877"/>
                  <a:gd name="connsiteY2" fmla="*/ 0 h 458276"/>
                  <a:gd name="connsiteX3" fmla="*/ 2705877 w 2705877"/>
                  <a:gd name="connsiteY3" fmla="*/ 76381 h 458276"/>
                  <a:gd name="connsiteX4" fmla="*/ 2705877 w 2705877"/>
                  <a:gd name="connsiteY4" fmla="*/ 381895 h 458276"/>
                  <a:gd name="connsiteX5" fmla="*/ 2629496 w 2705877"/>
                  <a:gd name="connsiteY5" fmla="*/ 458276 h 458276"/>
                  <a:gd name="connsiteX6" fmla="*/ 76381 w 2705877"/>
                  <a:gd name="connsiteY6" fmla="*/ 458276 h 458276"/>
                  <a:gd name="connsiteX7" fmla="*/ 0 w 2705877"/>
                  <a:gd name="connsiteY7" fmla="*/ 381895 h 458276"/>
                  <a:gd name="connsiteX8" fmla="*/ 0 w 2705877"/>
                  <a:gd name="connsiteY8" fmla="*/ 76381 h 458276"/>
                  <a:gd name="connsiteX0" fmla="*/ 0 w 2705877"/>
                  <a:gd name="connsiteY0" fmla="*/ 76381 h 458276"/>
                  <a:gd name="connsiteX1" fmla="*/ 76381 w 2705877"/>
                  <a:gd name="connsiteY1" fmla="*/ 0 h 458276"/>
                  <a:gd name="connsiteX2" fmla="*/ 2629496 w 2705877"/>
                  <a:gd name="connsiteY2" fmla="*/ 0 h 458276"/>
                  <a:gd name="connsiteX3" fmla="*/ 2705877 w 2705877"/>
                  <a:gd name="connsiteY3" fmla="*/ 76381 h 458276"/>
                  <a:gd name="connsiteX4" fmla="*/ 2705877 w 2705877"/>
                  <a:gd name="connsiteY4" fmla="*/ 381895 h 458276"/>
                  <a:gd name="connsiteX5" fmla="*/ 2629496 w 2705877"/>
                  <a:gd name="connsiteY5" fmla="*/ 458276 h 458276"/>
                  <a:gd name="connsiteX6" fmla="*/ 328308 w 2705877"/>
                  <a:gd name="connsiteY6" fmla="*/ 458276 h 458276"/>
                  <a:gd name="connsiteX7" fmla="*/ 0 w 2705877"/>
                  <a:gd name="connsiteY7" fmla="*/ 381895 h 458276"/>
                  <a:gd name="connsiteX8" fmla="*/ 0 w 2705877"/>
                  <a:gd name="connsiteY8" fmla="*/ 76381 h 458276"/>
                  <a:gd name="connsiteX0" fmla="*/ 0 w 2705877"/>
                  <a:gd name="connsiteY0" fmla="*/ 76381 h 462134"/>
                  <a:gd name="connsiteX1" fmla="*/ 76381 w 2705877"/>
                  <a:gd name="connsiteY1" fmla="*/ 0 h 462134"/>
                  <a:gd name="connsiteX2" fmla="*/ 2629496 w 2705877"/>
                  <a:gd name="connsiteY2" fmla="*/ 0 h 462134"/>
                  <a:gd name="connsiteX3" fmla="*/ 2705877 w 2705877"/>
                  <a:gd name="connsiteY3" fmla="*/ 76381 h 462134"/>
                  <a:gd name="connsiteX4" fmla="*/ 2705877 w 2705877"/>
                  <a:gd name="connsiteY4" fmla="*/ 381895 h 462134"/>
                  <a:gd name="connsiteX5" fmla="*/ 2629496 w 2705877"/>
                  <a:gd name="connsiteY5" fmla="*/ 458276 h 462134"/>
                  <a:gd name="connsiteX6" fmla="*/ 328308 w 2705877"/>
                  <a:gd name="connsiteY6" fmla="*/ 458276 h 462134"/>
                  <a:gd name="connsiteX7" fmla="*/ 0 w 2705877"/>
                  <a:gd name="connsiteY7" fmla="*/ 381895 h 462134"/>
                  <a:gd name="connsiteX8" fmla="*/ 0 w 2705877"/>
                  <a:gd name="connsiteY8" fmla="*/ 76381 h 462134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381895 h 459742"/>
                  <a:gd name="connsiteX5" fmla="*/ 2629496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269928 h 459742"/>
                  <a:gd name="connsiteX5" fmla="*/ 2629496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269928 h 459742"/>
                  <a:gd name="connsiteX5" fmla="*/ 2405561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269928 h 459742"/>
                  <a:gd name="connsiteX5" fmla="*/ 2405561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269928 h 459742"/>
                  <a:gd name="connsiteX5" fmla="*/ 2405561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269928 h 459742"/>
                  <a:gd name="connsiteX5" fmla="*/ 2405561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05877" h="459742">
                    <a:moveTo>
                      <a:pt x="0" y="76381"/>
                    </a:moveTo>
                    <a:cubicBezTo>
                      <a:pt x="0" y="34197"/>
                      <a:pt x="34197" y="0"/>
                      <a:pt x="76381" y="0"/>
                    </a:cubicBezTo>
                    <a:lnTo>
                      <a:pt x="2629496" y="0"/>
                    </a:lnTo>
                    <a:cubicBezTo>
                      <a:pt x="2671680" y="0"/>
                      <a:pt x="2705877" y="34197"/>
                      <a:pt x="2705877" y="76381"/>
                    </a:cubicBezTo>
                    <a:lnTo>
                      <a:pt x="2705877" y="269928"/>
                    </a:lnTo>
                    <a:cubicBezTo>
                      <a:pt x="2705877" y="312112"/>
                      <a:pt x="2578373" y="467607"/>
                      <a:pt x="2405561" y="458276"/>
                    </a:cubicBezTo>
                    <a:lnTo>
                      <a:pt x="328308" y="458276"/>
                    </a:lnTo>
                    <a:cubicBezTo>
                      <a:pt x="118173" y="476937"/>
                      <a:pt x="0" y="312112"/>
                      <a:pt x="0" y="269928"/>
                    </a:cubicBezTo>
                    <a:lnTo>
                      <a:pt x="0" y="76381"/>
                    </a:lnTo>
                    <a:close/>
                  </a:path>
                </a:pathLst>
              </a:custGeom>
              <a:grpFill/>
              <a:ln w="28575" cap="flat" cmpd="sng" algn="ctr">
                <a:solidFill>
                  <a:srgbClr val="92D05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28BF96F2-EF25-7566-6760-FA24AF42C5DB}"/>
                  </a:ext>
                </a:extLst>
              </p:cNvPr>
              <p:cNvSpPr/>
              <p:nvPr/>
            </p:nvSpPr>
            <p:spPr>
              <a:xfrm>
                <a:off x="5449077" y="5570166"/>
                <a:ext cx="1586204" cy="336112"/>
              </a:xfrm>
              <a:prstGeom prst="rect">
                <a:avLst/>
              </a:prstGeom>
              <a:grpFill/>
              <a:ln w="28575" cap="flat" cmpd="sng" algn="ctr">
                <a:solidFill>
                  <a:srgbClr val="92D050"/>
                </a:solidFill>
                <a:prstDash val="solid"/>
                <a:round/>
              </a:ln>
              <a:effectLst/>
            </p:spPr>
            <p:txBody>
  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Trapezoid 15">
                <a:extLst>
                  <a:ext uri="{FF2B5EF4-FFF2-40B4-BE49-F238E27FC236}">
                    <a16:creationId xmlns:a16="http://schemas.microsoft.com/office/drawing/2014/main" id="{4862CB22-691E-1A2B-E123-19880D4F12D2}"/>
                  </a:ext>
                </a:extLst>
              </p:cNvPr>
              <p:cNvSpPr/>
              <p:nvPr/>
            </p:nvSpPr>
            <p:spPr>
              <a:xfrm>
                <a:off x="5869810" y="3759870"/>
                <a:ext cx="642959" cy="362505"/>
              </a:xfrm>
              <a:custGeom>
                <a:avLst/>
                <a:gdLst>
                  <a:gd name="connsiteX0" fmla="*/ 0 w 767847"/>
                  <a:gd name="connsiteY0" fmla="*/ 382924 h 382924"/>
                  <a:gd name="connsiteX1" fmla="*/ 95731 w 767847"/>
                  <a:gd name="connsiteY1" fmla="*/ 0 h 382924"/>
                  <a:gd name="connsiteX2" fmla="*/ 672116 w 767847"/>
                  <a:gd name="connsiteY2" fmla="*/ 0 h 382924"/>
                  <a:gd name="connsiteX3" fmla="*/ 767847 w 767847"/>
                  <a:gd name="connsiteY3" fmla="*/ 382924 h 382924"/>
                  <a:gd name="connsiteX4" fmla="*/ 0 w 767847"/>
                  <a:gd name="connsiteY4" fmla="*/ 382924 h 382924"/>
                  <a:gd name="connsiteX0" fmla="*/ 4120 w 771967"/>
                  <a:gd name="connsiteY0" fmla="*/ 382924 h 382924"/>
                  <a:gd name="connsiteX1" fmla="*/ 99851 w 771967"/>
                  <a:gd name="connsiteY1" fmla="*/ 0 h 382924"/>
                  <a:gd name="connsiteX2" fmla="*/ 676236 w 771967"/>
                  <a:gd name="connsiteY2" fmla="*/ 0 h 382924"/>
                  <a:gd name="connsiteX3" fmla="*/ 771967 w 771967"/>
                  <a:gd name="connsiteY3" fmla="*/ 382924 h 382924"/>
                  <a:gd name="connsiteX4" fmla="*/ 4120 w 771967"/>
                  <a:gd name="connsiteY4" fmla="*/ 382924 h 382924"/>
                  <a:gd name="connsiteX0" fmla="*/ 4120 w 771967"/>
                  <a:gd name="connsiteY0" fmla="*/ 382924 h 420246"/>
                  <a:gd name="connsiteX1" fmla="*/ 99851 w 771967"/>
                  <a:gd name="connsiteY1" fmla="*/ 0 h 420246"/>
                  <a:gd name="connsiteX2" fmla="*/ 676236 w 771967"/>
                  <a:gd name="connsiteY2" fmla="*/ 0 h 420246"/>
                  <a:gd name="connsiteX3" fmla="*/ 771967 w 771967"/>
                  <a:gd name="connsiteY3" fmla="*/ 382924 h 420246"/>
                  <a:gd name="connsiteX4" fmla="*/ 4120 w 771967"/>
                  <a:gd name="connsiteY4" fmla="*/ 382924 h 420246"/>
                  <a:gd name="connsiteX0" fmla="*/ 4120 w 771967"/>
                  <a:gd name="connsiteY0" fmla="*/ 382924 h 439125"/>
                  <a:gd name="connsiteX1" fmla="*/ 99851 w 771967"/>
                  <a:gd name="connsiteY1" fmla="*/ 0 h 439125"/>
                  <a:gd name="connsiteX2" fmla="*/ 676236 w 771967"/>
                  <a:gd name="connsiteY2" fmla="*/ 0 h 439125"/>
                  <a:gd name="connsiteX3" fmla="*/ 771967 w 771967"/>
                  <a:gd name="connsiteY3" fmla="*/ 382924 h 439125"/>
                  <a:gd name="connsiteX4" fmla="*/ 4120 w 771967"/>
                  <a:gd name="connsiteY4" fmla="*/ 382924 h 439125"/>
                  <a:gd name="connsiteX0" fmla="*/ 4120 w 778856"/>
                  <a:gd name="connsiteY0" fmla="*/ 382924 h 439125"/>
                  <a:gd name="connsiteX1" fmla="*/ 99851 w 778856"/>
                  <a:gd name="connsiteY1" fmla="*/ 0 h 439125"/>
                  <a:gd name="connsiteX2" fmla="*/ 676236 w 778856"/>
                  <a:gd name="connsiteY2" fmla="*/ 0 h 439125"/>
                  <a:gd name="connsiteX3" fmla="*/ 771967 w 778856"/>
                  <a:gd name="connsiteY3" fmla="*/ 382924 h 439125"/>
                  <a:gd name="connsiteX4" fmla="*/ 4120 w 778856"/>
                  <a:gd name="connsiteY4" fmla="*/ 382924 h 43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856" h="439125">
                    <a:moveTo>
                      <a:pt x="4120" y="382924"/>
                    </a:moveTo>
                    <a:cubicBezTo>
                      <a:pt x="-19954" y="255283"/>
                      <a:pt x="67941" y="127641"/>
                      <a:pt x="99851" y="0"/>
                    </a:cubicBezTo>
                    <a:lnTo>
                      <a:pt x="676236" y="0"/>
                    </a:lnTo>
                    <a:cubicBezTo>
                      <a:pt x="708146" y="127641"/>
                      <a:pt x="805371" y="245952"/>
                      <a:pt x="771967" y="382924"/>
                    </a:cubicBezTo>
                    <a:cubicBezTo>
                      <a:pt x="544010" y="448239"/>
                      <a:pt x="260069" y="466900"/>
                      <a:pt x="4120" y="382924"/>
                    </a:cubicBezTo>
                    <a:close/>
                  </a:path>
                </a:pathLst>
              </a:custGeom>
              <a:grpFill/>
              <a:ln w="28575" cap="flat" cmpd="sng" algn="ctr">
                <a:solidFill>
                  <a:srgbClr val="92D050"/>
                </a:solidFill>
                <a:prstDash val="solid"/>
                <a:round/>
              </a:ln>
              <a:effectLst/>
            </p:spPr>
            <p:txBody>
  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0" name="Diagonal liegende Ecken des Rechtecks schneiden 29">
            <a:extLst>
              <a:ext uri="{FF2B5EF4-FFF2-40B4-BE49-F238E27FC236}">
                <a16:creationId xmlns:a16="http://schemas.microsoft.com/office/drawing/2014/main" id="{AD7602CF-BC87-4E86-7969-7433C2B29B85}"/>
              </a:ext>
            </a:extLst>
          </p:cNvPr>
          <p:cNvSpPr/>
          <p:nvPr/>
        </p:nvSpPr>
        <p:spPr>
          <a:xfrm>
            <a:off x="365673" y="1896302"/>
            <a:ext cx="1791276" cy="870281"/>
          </a:xfrm>
          <a:prstGeom prst="snip2DiagRect">
            <a:avLst>
              <a:gd name="adj1" fmla="val 16542"/>
              <a:gd name="adj2" fmla="val 16667"/>
            </a:avLst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Spin system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PD, T1, T2,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T2‘, </a:t>
            </a:r>
            <a:b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B0+</a:t>
            </a:r>
            <a:r>
              <a:rPr kumimoji="0" lang="el-G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χ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,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B1+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diffusion, … 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F19CB451-95C9-F7EA-6B39-39C44743465F}"/>
              </a:ext>
            </a:extLst>
          </p:cNvPr>
          <p:cNvGrpSpPr/>
          <p:nvPr/>
        </p:nvGrpSpPr>
        <p:grpSpPr>
          <a:xfrm>
            <a:off x="342093" y="2858215"/>
            <a:ext cx="1340695" cy="1028548"/>
            <a:chOff x="4411403" y="13377270"/>
            <a:chExt cx="5568915" cy="4467154"/>
          </a:xfrm>
        </p:grpSpPr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C7CBA520-148F-2587-AC14-EF52419A1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11403" y="13377270"/>
              <a:ext cx="2923614" cy="3708847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880F164F-2132-EDD7-259A-040D4C0EA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64181" y="13785312"/>
              <a:ext cx="2923614" cy="3708847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B48B509A-802D-5AB8-D254-85AEEBF71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duotone>
                <a:srgbClr val="5B9BD5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56704" y="14135577"/>
              <a:ext cx="2923614" cy="3708847"/>
            </a:xfrm>
            <a:prstGeom prst="rect">
              <a:avLst/>
            </a:prstGeom>
            <a:ln w="38100">
              <a:noFill/>
            </a:ln>
          </p:spPr>
        </p:pic>
      </p:grpSp>
      <p:sp>
        <p:nvSpPr>
          <p:cNvPr id="35" name="Diagonal liegende Ecken des Rechtecks schneiden 34">
            <a:extLst>
              <a:ext uri="{FF2B5EF4-FFF2-40B4-BE49-F238E27FC236}">
                <a16:creationId xmlns:a16="http://schemas.microsoft.com/office/drawing/2014/main" id="{FFBE1A0D-B800-94CB-6002-A78113082CA6}"/>
              </a:ext>
            </a:extLst>
          </p:cNvPr>
          <p:cNvSpPr/>
          <p:nvPr/>
        </p:nvSpPr>
        <p:spPr>
          <a:xfrm>
            <a:off x="2472901" y="1888962"/>
            <a:ext cx="1707161" cy="699787"/>
          </a:xfrm>
          <a:prstGeom prst="snip2DiagRect">
            <a:avLst>
              <a:gd name="adj1" fmla="val 13930"/>
              <a:gd name="adj2" fmla="val 16667"/>
            </a:avLst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MRI scanner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&amp; sequence</a:t>
            </a:r>
          </a:p>
        </p:txBody>
      </p:sp>
      <p:sp>
        <p:nvSpPr>
          <p:cNvPr id="36" name="Diagonal liegende Ecken des Rechtecks schneiden 35">
            <a:extLst>
              <a:ext uri="{FF2B5EF4-FFF2-40B4-BE49-F238E27FC236}">
                <a16:creationId xmlns:a16="http://schemas.microsoft.com/office/drawing/2014/main" id="{20E6B673-BF81-17E4-4306-A6D0E78C5C7F}"/>
              </a:ext>
            </a:extLst>
          </p:cNvPr>
          <p:cNvSpPr/>
          <p:nvPr/>
        </p:nvSpPr>
        <p:spPr>
          <a:xfrm>
            <a:off x="6725378" y="1898755"/>
            <a:ext cx="1501849" cy="672653"/>
          </a:xfrm>
          <a:prstGeom prst="snip2DiagRect">
            <a:avLst>
              <a:gd name="adj1" fmla="val 13059"/>
              <a:gd name="adj2" fmla="val 16667"/>
            </a:avLst>
          </a:prstGeom>
          <a:solidFill>
            <a:srgbClr val="FFB3B3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data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Contrast of interest</a:t>
            </a:r>
          </a:p>
        </p:txBody>
      </p:sp>
      <p:sp>
        <p:nvSpPr>
          <p:cNvPr id="37" name="Diagonal liegende Ecken des Rechtecks schneiden 36">
            <a:extLst>
              <a:ext uri="{FF2B5EF4-FFF2-40B4-BE49-F238E27FC236}">
                <a16:creationId xmlns:a16="http://schemas.microsoft.com/office/drawing/2014/main" id="{82454214-5B2A-5AAA-882A-2301D0D8B3F4}"/>
              </a:ext>
            </a:extLst>
          </p:cNvPr>
          <p:cNvSpPr/>
          <p:nvPr/>
        </p:nvSpPr>
        <p:spPr>
          <a:xfrm>
            <a:off x="4561060" y="1889692"/>
            <a:ext cx="1830565" cy="704807"/>
          </a:xfrm>
          <a:prstGeom prst="snip2DiagRect">
            <a:avLst>
              <a:gd name="adj1" fmla="val 14800"/>
              <a:gd name="adj2" fmla="val 16667"/>
            </a:avLst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Reconstruction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k-space to image space,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to parametric maps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B7B9BEAB-46CB-F13E-A7AF-1CFDC78C47C7}"/>
              </a:ext>
            </a:extLst>
          </p:cNvPr>
          <p:cNvGrpSpPr/>
          <p:nvPr/>
        </p:nvGrpSpPr>
        <p:grpSpPr>
          <a:xfrm>
            <a:off x="4702911" y="2855401"/>
            <a:ext cx="1462333" cy="974077"/>
            <a:chOff x="5252828" y="2543389"/>
            <a:chExt cx="1767775" cy="1316440"/>
          </a:xfrm>
        </p:grpSpPr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1146D94E-6565-8FFF-1E8B-91EF431A5D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5990955" y="2543389"/>
              <a:ext cx="1029648" cy="1312637"/>
            </a:xfrm>
            <a:prstGeom prst="rect">
              <a:avLst/>
            </a:prstGeom>
          </p:spPr>
        </p:pic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E159D4C8-CFB4-FC0E-7890-DD55DCDAEF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52828" y="2547192"/>
              <a:ext cx="980427" cy="1312637"/>
            </a:xfrm>
            <a:prstGeom prst="rect">
              <a:avLst/>
            </a:prstGeom>
          </p:spPr>
        </p:pic>
        <p:sp>
          <p:nvSpPr>
            <p:cNvPr id="41" name="Diagonal liegende Ecken des Rechtecks schneiden 40">
              <a:extLst>
                <a:ext uri="{FF2B5EF4-FFF2-40B4-BE49-F238E27FC236}">
                  <a16:creationId xmlns:a16="http://schemas.microsoft.com/office/drawing/2014/main" id="{62FA1ADF-2DF9-FAF9-28BF-EBAE894D256C}"/>
                </a:ext>
              </a:extLst>
            </p:cNvPr>
            <p:cNvSpPr/>
            <p:nvPr/>
          </p:nvSpPr>
          <p:spPr>
            <a:xfrm>
              <a:off x="5916479" y="2704851"/>
              <a:ext cx="382123" cy="1012326"/>
            </a:xfrm>
            <a:prstGeom prst="snip2DiagRect">
              <a:avLst>
                <a:gd name="adj1" fmla="val 17232"/>
                <a:gd name="adj2" fmla="val 16667"/>
              </a:avLst>
            </a:prstGeom>
            <a:solidFill>
              <a:srgbClr val="FFC000">
                <a:lumMod val="60000"/>
                <a:lumOff val="40000"/>
              </a:srgbClr>
            </a:solidFill>
            <a:ln w="3175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FFT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4" name="Pfeil nach unten 63">
            <a:extLst>
              <a:ext uri="{FF2B5EF4-FFF2-40B4-BE49-F238E27FC236}">
                <a16:creationId xmlns:a16="http://schemas.microsoft.com/office/drawing/2014/main" id="{6B3DF5F3-B0B0-23F1-03BC-74AB88AB2BA2}"/>
              </a:ext>
            </a:extLst>
          </p:cNvPr>
          <p:cNvSpPr/>
          <p:nvPr/>
        </p:nvSpPr>
        <p:spPr>
          <a:xfrm rot="16200000">
            <a:off x="2111131" y="2146530"/>
            <a:ext cx="225123" cy="268019"/>
          </a:xfrm>
          <a:prstGeom prst="downArrow">
            <a:avLst/>
          </a:prstGeom>
          <a:solidFill>
            <a:srgbClr val="E7F0F9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Pfeil nach unten 64">
            <a:extLst>
              <a:ext uri="{FF2B5EF4-FFF2-40B4-BE49-F238E27FC236}">
                <a16:creationId xmlns:a16="http://schemas.microsoft.com/office/drawing/2014/main" id="{728AF981-5F47-A2AA-2700-0173EC693935}"/>
              </a:ext>
            </a:extLst>
          </p:cNvPr>
          <p:cNvSpPr/>
          <p:nvPr/>
        </p:nvSpPr>
        <p:spPr>
          <a:xfrm rot="16200000">
            <a:off x="4258806" y="2132878"/>
            <a:ext cx="225123" cy="268019"/>
          </a:xfrm>
          <a:prstGeom prst="downArrow">
            <a:avLst/>
          </a:prstGeom>
          <a:solidFill>
            <a:srgbClr val="D9D9D9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Pfeil nach unten 65">
            <a:extLst>
              <a:ext uri="{FF2B5EF4-FFF2-40B4-BE49-F238E27FC236}">
                <a16:creationId xmlns:a16="http://schemas.microsoft.com/office/drawing/2014/main" id="{D913BFB5-9E80-C8A7-F5CC-A7B65BBDC225}"/>
              </a:ext>
            </a:extLst>
          </p:cNvPr>
          <p:cNvSpPr/>
          <p:nvPr/>
        </p:nvSpPr>
        <p:spPr>
          <a:xfrm rot="16200000">
            <a:off x="6447166" y="2102886"/>
            <a:ext cx="225123" cy="268019"/>
          </a:xfrm>
          <a:prstGeom prst="downArrow">
            <a:avLst/>
          </a:prstGeom>
          <a:solidFill>
            <a:srgbClr val="D9D9D9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Parallelogramm 66">
            <a:extLst>
              <a:ext uri="{FF2B5EF4-FFF2-40B4-BE49-F238E27FC236}">
                <a16:creationId xmlns:a16="http://schemas.microsoft.com/office/drawing/2014/main" id="{ACF267F4-25BA-B6C5-BD2C-B5552FEA77C8}"/>
              </a:ext>
            </a:extLst>
          </p:cNvPr>
          <p:cNvSpPr/>
          <p:nvPr/>
        </p:nvSpPr>
        <p:spPr>
          <a:xfrm>
            <a:off x="284590" y="1327898"/>
            <a:ext cx="8305944" cy="360674"/>
          </a:xfrm>
          <a:prstGeom prst="parallelogram">
            <a:avLst>
              <a:gd name="adj" fmla="val 70145"/>
            </a:avLst>
          </a:prstGeom>
          <a:solidFill>
            <a:srgbClr val="5B9BD5">
              <a:alpha val="71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72F8E8DF-0389-7C37-8222-92F089D79700}"/>
              </a:ext>
            </a:extLst>
          </p:cNvPr>
          <p:cNvSpPr txBox="1"/>
          <p:nvPr/>
        </p:nvSpPr>
        <p:spPr>
          <a:xfrm>
            <a:off x="2315853" y="3773275"/>
            <a:ext cx="1254061" cy="461665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Differentiable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Bloch simulation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62FF4AAF-A728-CA8F-7F5B-323B2206CDF7}"/>
              </a:ext>
            </a:extLst>
          </p:cNvPr>
          <p:cNvSpPr/>
          <p:nvPr/>
        </p:nvSpPr>
        <p:spPr>
          <a:xfrm flipV="1">
            <a:off x="3512029" y="3287300"/>
            <a:ext cx="91738" cy="45719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219A7A19-A1F9-AD9C-7AB7-ED07BB2FADAF}"/>
              </a:ext>
            </a:extLst>
          </p:cNvPr>
          <p:cNvSpPr/>
          <p:nvPr/>
        </p:nvSpPr>
        <p:spPr>
          <a:xfrm flipV="1">
            <a:off x="3603818" y="3339331"/>
            <a:ext cx="91738" cy="45719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C59A4667-4FB4-D631-5FE4-17980F2BF432}"/>
              </a:ext>
            </a:extLst>
          </p:cNvPr>
          <p:cNvSpPr/>
          <p:nvPr/>
        </p:nvSpPr>
        <p:spPr>
          <a:xfrm flipV="1">
            <a:off x="3695556" y="3287285"/>
            <a:ext cx="91738" cy="45719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75D29BC2-1F93-7B76-4A47-C2D1FC9E3380}"/>
              </a:ext>
            </a:extLst>
          </p:cNvPr>
          <p:cNvSpPr/>
          <p:nvPr/>
        </p:nvSpPr>
        <p:spPr>
          <a:xfrm flipV="1">
            <a:off x="3787345" y="3339316"/>
            <a:ext cx="91738" cy="45719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2841B07A-DD78-D05C-8BAC-C8D1D7694796}"/>
              </a:ext>
            </a:extLst>
          </p:cNvPr>
          <p:cNvSpPr/>
          <p:nvPr/>
        </p:nvSpPr>
        <p:spPr>
          <a:xfrm flipV="1">
            <a:off x="3875624" y="3288079"/>
            <a:ext cx="91738" cy="45719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EE84669A-59EE-1BAC-66BB-AC5AB309FBD3}"/>
              </a:ext>
            </a:extLst>
          </p:cNvPr>
          <p:cNvSpPr/>
          <p:nvPr/>
        </p:nvSpPr>
        <p:spPr>
          <a:xfrm flipV="1">
            <a:off x="3967413" y="3340110"/>
            <a:ext cx="91738" cy="45719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E3C31643-A86E-70ED-B53E-74FCC7C41D5E}"/>
              </a:ext>
            </a:extLst>
          </p:cNvPr>
          <p:cNvSpPr/>
          <p:nvPr/>
        </p:nvSpPr>
        <p:spPr>
          <a:xfrm flipV="1">
            <a:off x="4065571" y="3287361"/>
            <a:ext cx="91738" cy="45719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A049BC93-A756-0E95-3E4F-ACAB7946EA3C}"/>
              </a:ext>
            </a:extLst>
          </p:cNvPr>
          <p:cNvSpPr/>
          <p:nvPr/>
        </p:nvSpPr>
        <p:spPr>
          <a:xfrm flipV="1">
            <a:off x="4157360" y="3339392"/>
            <a:ext cx="91738" cy="45719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9112C2C7-F297-FD92-2CF4-ABD6716D9B0A}"/>
              </a:ext>
            </a:extLst>
          </p:cNvPr>
          <p:cNvSpPr/>
          <p:nvPr/>
        </p:nvSpPr>
        <p:spPr>
          <a:xfrm flipV="1">
            <a:off x="3405756" y="3572420"/>
            <a:ext cx="18000" cy="36000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B5E965CF-685A-9482-66ED-84A799EC8E2C}"/>
              </a:ext>
            </a:extLst>
          </p:cNvPr>
          <p:cNvSpPr/>
          <p:nvPr/>
        </p:nvSpPr>
        <p:spPr>
          <a:xfrm flipV="1">
            <a:off x="3501063" y="3574000"/>
            <a:ext cx="18000" cy="36000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1AF84E01-261A-4836-783B-1C209CED1D47}"/>
              </a:ext>
            </a:extLst>
          </p:cNvPr>
          <p:cNvSpPr/>
          <p:nvPr/>
        </p:nvSpPr>
        <p:spPr>
          <a:xfrm flipV="1">
            <a:off x="3593933" y="3573998"/>
            <a:ext cx="18000" cy="36000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AFD6785D-054F-C6E7-2FFB-4634F1BE35A5}"/>
              </a:ext>
            </a:extLst>
          </p:cNvPr>
          <p:cNvSpPr/>
          <p:nvPr/>
        </p:nvSpPr>
        <p:spPr>
          <a:xfrm flipV="1">
            <a:off x="3691509" y="3572418"/>
            <a:ext cx="18000" cy="36000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60A51717-EF1A-6107-9B22-267FDC64E69F}"/>
              </a:ext>
            </a:extLst>
          </p:cNvPr>
          <p:cNvSpPr/>
          <p:nvPr/>
        </p:nvSpPr>
        <p:spPr>
          <a:xfrm flipV="1">
            <a:off x="3786816" y="3573998"/>
            <a:ext cx="18000" cy="36000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Rechteck 85">
            <a:extLst>
              <a:ext uri="{FF2B5EF4-FFF2-40B4-BE49-F238E27FC236}">
                <a16:creationId xmlns:a16="http://schemas.microsoft.com/office/drawing/2014/main" id="{6A565EDF-52CB-3FF0-908D-E8CBEA4A0E16}"/>
              </a:ext>
            </a:extLst>
          </p:cNvPr>
          <p:cNvSpPr/>
          <p:nvPr/>
        </p:nvSpPr>
        <p:spPr>
          <a:xfrm flipV="1">
            <a:off x="3879686" y="3573996"/>
            <a:ext cx="18000" cy="36000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8774AFBB-ECB4-F802-68EA-6C2122477DC5}"/>
              </a:ext>
            </a:extLst>
          </p:cNvPr>
          <p:cNvSpPr/>
          <p:nvPr/>
        </p:nvSpPr>
        <p:spPr>
          <a:xfrm flipV="1">
            <a:off x="3962971" y="3572421"/>
            <a:ext cx="18000" cy="36000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59E277B6-1EA4-40DB-1C81-217750B17A47}"/>
              </a:ext>
            </a:extLst>
          </p:cNvPr>
          <p:cNvSpPr/>
          <p:nvPr/>
        </p:nvSpPr>
        <p:spPr>
          <a:xfrm flipV="1">
            <a:off x="4058278" y="3574001"/>
            <a:ext cx="18000" cy="36000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3BB7F83E-6B01-BD1B-EB88-6D6E17263F4B}"/>
              </a:ext>
            </a:extLst>
          </p:cNvPr>
          <p:cNvSpPr/>
          <p:nvPr/>
        </p:nvSpPr>
        <p:spPr>
          <a:xfrm flipV="1">
            <a:off x="4151148" y="3573999"/>
            <a:ext cx="18000" cy="36000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18FDDED-7950-0F57-6408-6061A447EA43}"/>
              </a:ext>
            </a:extLst>
          </p:cNvPr>
          <p:cNvGrpSpPr/>
          <p:nvPr/>
        </p:nvGrpSpPr>
        <p:grpSpPr>
          <a:xfrm>
            <a:off x="3093736" y="2842654"/>
            <a:ext cx="1286084" cy="934622"/>
            <a:chOff x="3823956" y="2608776"/>
            <a:chExt cx="1554713" cy="1129840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2CD5CF67-E87C-6F75-0732-A768ED6B91B0}"/>
                </a:ext>
              </a:extLst>
            </p:cNvPr>
            <p:cNvSpPr/>
            <p:nvPr/>
          </p:nvSpPr>
          <p:spPr>
            <a:xfrm>
              <a:off x="3823956" y="2608776"/>
              <a:ext cx="1552495" cy="1129840"/>
            </a:xfrm>
            <a:prstGeom prst="rect">
              <a:avLst/>
            </a:prstGeom>
            <a:solidFill>
              <a:srgbClr val="D9D9D9"/>
            </a:solidFill>
            <a:ln w="3175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9A036264-0546-AD7E-9B03-05C934311600}"/>
                </a:ext>
              </a:extLst>
            </p:cNvPr>
            <p:cNvCxnSpPr/>
            <p:nvPr/>
          </p:nvCxnSpPr>
          <p:spPr>
            <a:xfrm>
              <a:off x="3823956" y="2890103"/>
              <a:ext cx="1553465" cy="0"/>
            </a:xfrm>
            <a:prstGeom prst="line">
              <a:avLst/>
            </a:prstGeom>
            <a:noFill/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F1DA88C-0AC6-8F1A-A160-584BB5A6214A}"/>
                </a:ext>
              </a:extLst>
            </p:cNvPr>
            <p:cNvSpPr/>
            <p:nvPr/>
          </p:nvSpPr>
          <p:spPr>
            <a:xfrm>
              <a:off x="3986596" y="2621130"/>
              <a:ext cx="47655" cy="268974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CD22B813-9EF6-8630-AAB9-DED87752755F}"/>
                </a:ext>
              </a:extLst>
            </p:cNvPr>
            <p:cNvSpPr/>
            <p:nvPr/>
          </p:nvSpPr>
          <p:spPr>
            <a:xfrm flipH="1">
              <a:off x="4554840" y="2711196"/>
              <a:ext cx="31697" cy="178907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D83E60E9-9872-6E64-981E-BBECE9845A69}"/>
                </a:ext>
              </a:extLst>
            </p:cNvPr>
            <p:cNvSpPr/>
            <p:nvPr/>
          </p:nvSpPr>
          <p:spPr>
            <a:xfrm flipH="1">
              <a:off x="4211742" y="2833132"/>
              <a:ext cx="140401" cy="58767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A0C9F2F8-1546-35FE-EA8D-0B3DC43449FE}"/>
                </a:ext>
              </a:extLst>
            </p:cNvPr>
            <p:cNvCxnSpPr/>
            <p:nvPr/>
          </p:nvCxnSpPr>
          <p:spPr>
            <a:xfrm>
              <a:off x="3823956" y="3205426"/>
              <a:ext cx="1553465" cy="0"/>
            </a:xfrm>
            <a:prstGeom prst="line">
              <a:avLst/>
            </a:prstGeom>
            <a:noFill/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68" name="Gerader Verbinder 67">
              <a:extLst>
                <a:ext uri="{FF2B5EF4-FFF2-40B4-BE49-F238E27FC236}">
                  <a16:creationId xmlns:a16="http://schemas.microsoft.com/office/drawing/2014/main" id="{28938ED9-D01C-97B5-5D1B-5A5AFE52AF22}"/>
                </a:ext>
              </a:extLst>
            </p:cNvPr>
            <p:cNvCxnSpPr/>
            <p:nvPr/>
          </p:nvCxnSpPr>
          <p:spPr>
            <a:xfrm>
              <a:off x="3825204" y="3537721"/>
              <a:ext cx="1553465" cy="0"/>
            </a:xfrm>
            <a:prstGeom prst="line">
              <a:avLst/>
            </a:prstGeom>
            <a:noFill/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1BC52453-274C-B74C-00DA-1CAE422D9434}"/>
                </a:ext>
              </a:extLst>
            </p:cNvPr>
            <p:cNvSpPr/>
            <p:nvPr/>
          </p:nvSpPr>
          <p:spPr>
            <a:xfrm>
              <a:off x="4053982" y="3206987"/>
              <a:ext cx="44651" cy="125460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E348E83A-C809-6833-5726-5C6EFFF5017D}"/>
                </a:ext>
              </a:extLst>
            </p:cNvPr>
            <p:cNvSpPr/>
            <p:nvPr/>
          </p:nvSpPr>
          <p:spPr>
            <a:xfrm>
              <a:off x="4100842" y="3079367"/>
              <a:ext cx="110900" cy="133764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hteck 71">
              <a:extLst>
                <a:ext uri="{FF2B5EF4-FFF2-40B4-BE49-F238E27FC236}">
                  <a16:creationId xmlns:a16="http://schemas.microsoft.com/office/drawing/2014/main" id="{0F31432F-ACD8-779A-2910-14270F4C65CC}"/>
                </a:ext>
              </a:extLst>
            </p:cNvPr>
            <p:cNvSpPr/>
            <p:nvPr/>
          </p:nvSpPr>
          <p:spPr>
            <a:xfrm>
              <a:off x="4352144" y="3087622"/>
              <a:ext cx="140740" cy="120711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Rechteck 72">
              <a:extLst>
                <a:ext uri="{FF2B5EF4-FFF2-40B4-BE49-F238E27FC236}">
                  <a16:creationId xmlns:a16="http://schemas.microsoft.com/office/drawing/2014/main" id="{52D8F1BF-4FDF-665F-DB31-C2595A97303D}"/>
                </a:ext>
              </a:extLst>
            </p:cNvPr>
            <p:cNvSpPr/>
            <p:nvPr/>
          </p:nvSpPr>
          <p:spPr>
            <a:xfrm>
              <a:off x="4740302" y="3103178"/>
              <a:ext cx="263916" cy="103919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5428A1B4-0450-0B2F-DEE1-9F7E26B5B7FB}"/>
                </a:ext>
              </a:extLst>
            </p:cNvPr>
            <p:cNvSpPr/>
            <p:nvPr/>
          </p:nvSpPr>
          <p:spPr>
            <a:xfrm>
              <a:off x="4994483" y="3204815"/>
              <a:ext cx="183774" cy="96569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CDC29108-9AF7-310E-4DA0-CC4C84F12885}"/>
                </a:ext>
              </a:extLst>
            </p:cNvPr>
            <p:cNvSpPr/>
            <p:nvPr/>
          </p:nvSpPr>
          <p:spPr>
            <a:xfrm>
              <a:off x="3983612" y="3415310"/>
              <a:ext cx="140740" cy="120711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66A5FFDC-FD45-BC58-7BD4-25CC62C15524}"/>
                </a:ext>
              </a:extLst>
            </p:cNvPr>
            <p:cNvSpPr/>
            <p:nvPr/>
          </p:nvSpPr>
          <p:spPr>
            <a:xfrm>
              <a:off x="4357069" y="3539785"/>
              <a:ext cx="135814" cy="93331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209B0FAB-EA72-148B-7A3C-C4004E521EAE}"/>
                </a:ext>
              </a:extLst>
            </p:cNvPr>
            <p:cNvSpPr/>
            <p:nvPr/>
          </p:nvSpPr>
          <p:spPr>
            <a:xfrm>
              <a:off x="4640171" y="3415310"/>
              <a:ext cx="64354" cy="127494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7A9585AC-C945-47F1-8154-A33DF742636B}"/>
                </a:ext>
              </a:extLst>
            </p:cNvPr>
            <p:cNvSpPr/>
            <p:nvPr/>
          </p:nvSpPr>
          <p:spPr>
            <a:xfrm>
              <a:off x="4897338" y="3415310"/>
              <a:ext cx="64354" cy="127494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28BF4DD3-38D5-148B-CD79-0E7F4F573124}"/>
                </a:ext>
              </a:extLst>
            </p:cNvPr>
            <p:cNvSpPr/>
            <p:nvPr/>
          </p:nvSpPr>
          <p:spPr>
            <a:xfrm>
              <a:off x="4970416" y="3539785"/>
              <a:ext cx="64354" cy="127494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id="{E5C00F5B-D67C-53FD-3BF8-F3C7E3EF0495}"/>
                </a:ext>
              </a:extLst>
            </p:cNvPr>
            <p:cNvSpPr/>
            <p:nvPr/>
          </p:nvSpPr>
          <p:spPr>
            <a:xfrm>
              <a:off x="5034343" y="3410225"/>
              <a:ext cx="64354" cy="127494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5CD6840C-C829-9A15-D69D-50D91C31BD56}"/>
              </a:ext>
            </a:extLst>
          </p:cNvPr>
          <p:cNvSpPr txBox="1"/>
          <p:nvPr/>
        </p:nvSpPr>
        <p:spPr>
          <a:xfrm>
            <a:off x="3457371" y="2608554"/>
            <a:ext cx="481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TSE</a:t>
            </a:r>
          </a:p>
        </p:txBody>
      </p:sp>
      <p:pic>
        <p:nvPicPr>
          <p:cNvPr id="47" name="Grafik 46">
            <a:extLst>
              <a:ext uri="{FF2B5EF4-FFF2-40B4-BE49-F238E27FC236}">
                <a16:creationId xmlns:a16="http://schemas.microsoft.com/office/drawing/2014/main" id="{68AC7C09-6488-1D03-D6FD-083A0789E95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4449" y="2772102"/>
            <a:ext cx="865072" cy="883094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1BB3C5B0-27E5-35CA-9773-A9A612B6CD4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8984" y="2773774"/>
            <a:ext cx="857438" cy="881422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D51E3AFA-3816-8C5D-0B7A-02EEBFFC04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7702" y="4280884"/>
            <a:ext cx="2000066" cy="2113812"/>
          </a:xfrm>
          <a:prstGeom prst="rect">
            <a:avLst/>
          </a:prstGeom>
        </p:spPr>
      </p:pic>
      <p:grpSp>
        <p:nvGrpSpPr>
          <p:cNvPr id="96" name="Gruppieren 95">
            <a:extLst>
              <a:ext uri="{FF2B5EF4-FFF2-40B4-BE49-F238E27FC236}">
                <a16:creationId xmlns:a16="http://schemas.microsoft.com/office/drawing/2014/main" id="{DDC74F44-B824-330C-78C0-8458F57A69B6}"/>
              </a:ext>
            </a:extLst>
          </p:cNvPr>
          <p:cNvGrpSpPr/>
          <p:nvPr/>
        </p:nvGrpSpPr>
        <p:grpSpPr>
          <a:xfrm>
            <a:off x="281303" y="4269004"/>
            <a:ext cx="1825751" cy="1469603"/>
            <a:chOff x="281303" y="4507543"/>
            <a:chExt cx="1825751" cy="1469603"/>
          </a:xfrm>
        </p:grpSpPr>
        <p:pic>
          <p:nvPicPr>
            <p:cNvPr id="92" name="Grafik 91">
              <a:extLst>
                <a:ext uri="{FF2B5EF4-FFF2-40B4-BE49-F238E27FC236}">
                  <a16:creationId xmlns:a16="http://schemas.microsoft.com/office/drawing/2014/main" id="{72FD9321-D18C-FB18-181B-2204EB7DD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6218" y="4507543"/>
              <a:ext cx="1770836" cy="1125704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sp>
          <p:nvSpPr>
            <p:cNvPr id="93" name="Textfeld 92">
              <a:extLst>
                <a:ext uri="{FF2B5EF4-FFF2-40B4-BE49-F238E27FC236}">
                  <a16:creationId xmlns:a16="http://schemas.microsoft.com/office/drawing/2014/main" id="{292261CB-C9A6-9D13-C934-B2BD3F06BE66}"/>
                </a:ext>
              </a:extLst>
            </p:cNvPr>
            <p:cNvSpPr txBox="1"/>
            <p:nvPr/>
          </p:nvSpPr>
          <p:spPr>
            <a:xfrm>
              <a:off x="281303" y="5669369"/>
              <a:ext cx="18083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Verdana" pitchFamily="34" charset="0"/>
                  <a:ea typeface="+mn-ea"/>
                  <a:cs typeface="+mn-cs"/>
                </a:rPr>
                <a:t>channel-wise</a:t>
              </a:r>
              <a:r>
                <a: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Verdana" pitchFamily="34" charset="0"/>
                  <a:ea typeface="+mn-ea"/>
                  <a:cs typeface="+mn-cs"/>
                </a:rPr>
                <a:t> B1+</a:t>
              </a:r>
            </a:p>
          </p:txBody>
        </p:sp>
      </p:grpSp>
      <p:pic>
        <p:nvPicPr>
          <p:cNvPr id="94" name="Grafik 93">
            <a:extLst>
              <a:ext uri="{FF2B5EF4-FFF2-40B4-BE49-F238E27FC236}">
                <a16:creationId xmlns:a16="http://schemas.microsoft.com/office/drawing/2014/main" id="{F6142B45-563D-59E1-2D17-DDFD8B0A8496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2037" b="96667" l="9874" r="89496">
                        <a14:foregroundMark x1="20378" y1="15185" x2="71849" y2="10926"/>
                        <a14:foregroundMark x1="71849" y1="10926" x2="73319" y2="12037"/>
                        <a14:foregroundMark x1="67857" y1="9815" x2="38025" y2="12037"/>
                        <a14:foregroundMark x1="60084" y1="6667" x2="57353" y2="7407"/>
                        <a14:foregroundMark x1="35504" y1="5185" x2="52941" y2="2037"/>
                        <a14:foregroundMark x1="11765" y1="51667" x2="38025" y2="96296"/>
                        <a14:foregroundMark x1="38025" y1="96296" x2="73319" y2="85741"/>
                        <a14:foregroundMark x1="55672" y1="95000" x2="49580" y2="9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21636" y="3088981"/>
            <a:ext cx="921331" cy="97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9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383505-E7F1-B7F1-F2BC-4A2D04530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3C0CFF8-1501-406F-A72A-A1EA652A14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69040" y="6600000"/>
            <a:ext cx="959875" cy="1920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1E77C4-F13C-4261-8B14-6DABA109B117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E75E20A-96C7-1C08-EF34-5A12F62F4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90" y="205366"/>
            <a:ext cx="11907409" cy="818011"/>
          </a:xfrm>
        </p:spPr>
        <p:txBody>
          <a:bodyPr/>
          <a:lstStyle/>
          <a:p>
            <a:pPr lvl="0">
              <a:lnSpc>
                <a:spcPct val="100000"/>
              </a:lnSpc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Task 6: </a:t>
            </a:r>
            <a:r>
              <a:rPr kumimoji="0" lang="de-DE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pTx</a:t>
            </a: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</a:t>
            </a:r>
            <a:r>
              <a:rPr lang="de-DE" sz="3200" dirty="0">
                <a:solidFill>
                  <a:prstClr val="white"/>
                </a:solidFill>
                <a:latin typeface="Verdana" pitchFamily="34" charset="0"/>
              </a:rPr>
              <a:t>TSE </a:t>
            </a: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and DSC / DESC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2001F9ED-BDCE-7FC8-A302-B4F1EE167353}"/>
              </a:ext>
            </a:extLst>
          </p:cNvPr>
          <p:cNvGrpSpPr/>
          <p:nvPr/>
        </p:nvGrpSpPr>
        <p:grpSpPr>
          <a:xfrm>
            <a:off x="292103" y="1268580"/>
            <a:ext cx="11288123" cy="2913602"/>
            <a:chOff x="1530567" y="1746473"/>
            <a:chExt cx="15263630" cy="3522174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D9A6E4F4-C155-8EFE-293F-D76DAA4146FC}"/>
                </a:ext>
              </a:extLst>
            </p:cNvPr>
            <p:cNvSpPr/>
            <p:nvPr/>
          </p:nvSpPr>
          <p:spPr>
            <a:xfrm>
              <a:off x="1530567" y="2189186"/>
              <a:ext cx="2588443" cy="3075842"/>
            </a:xfrm>
            <a:prstGeom prst="rect">
              <a:avLst/>
            </a:prstGeom>
            <a:solidFill>
              <a:srgbClr val="E7F0F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EEED1CEC-6FBC-F006-B493-799E0D63DE78}"/>
                </a:ext>
              </a:extLst>
            </p:cNvPr>
            <p:cNvSpPr/>
            <p:nvPr/>
          </p:nvSpPr>
          <p:spPr>
            <a:xfrm>
              <a:off x="4118142" y="2194466"/>
              <a:ext cx="2962919" cy="3069917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B8081D76-2D19-A111-FD8F-9FAB08807BFF}"/>
                </a:ext>
              </a:extLst>
            </p:cNvPr>
            <p:cNvSpPr/>
            <p:nvPr/>
          </p:nvSpPr>
          <p:spPr>
            <a:xfrm>
              <a:off x="7081063" y="2194466"/>
              <a:ext cx="2855635" cy="3074181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Parallelogramm 10">
              <a:extLst>
                <a:ext uri="{FF2B5EF4-FFF2-40B4-BE49-F238E27FC236}">
                  <a16:creationId xmlns:a16="http://schemas.microsoft.com/office/drawing/2014/main" id="{7440ADE5-DFE3-281B-84E7-05A8A5D39677}"/>
                </a:ext>
              </a:extLst>
            </p:cNvPr>
            <p:cNvSpPr/>
            <p:nvPr/>
          </p:nvSpPr>
          <p:spPr>
            <a:xfrm>
              <a:off x="4117013" y="1927787"/>
              <a:ext cx="3238162" cy="273519"/>
            </a:xfrm>
            <a:prstGeom prst="parallelogram">
              <a:avLst>
                <a:gd name="adj" fmla="val 70145"/>
              </a:avLst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Parallelogramm 12">
              <a:extLst>
                <a:ext uri="{FF2B5EF4-FFF2-40B4-BE49-F238E27FC236}">
                  <a16:creationId xmlns:a16="http://schemas.microsoft.com/office/drawing/2014/main" id="{D4D402FA-1456-037E-D578-FF0950881283}"/>
                </a:ext>
              </a:extLst>
            </p:cNvPr>
            <p:cNvSpPr/>
            <p:nvPr/>
          </p:nvSpPr>
          <p:spPr>
            <a:xfrm>
              <a:off x="7080631" y="1927141"/>
              <a:ext cx="3085820" cy="271625"/>
            </a:xfrm>
            <a:prstGeom prst="parallelogram">
              <a:avLst>
                <a:gd name="adj" fmla="val 70145"/>
              </a:avLst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Parallelogramm 13">
              <a:extLst>
                <a:ext uri="{FF2B5EF4-FFF2-40B4-BE49-F238E27FC236}">
                  <a16:creationId xmlns:a16="http://schemas.microsoft.com/office/drawing/2014/main" id="{CCD3DD2E-CF97-A1AB-591E-9A6E5B17765D}"/>
                </a:ext>
              </a:extLst>
            </p:cNvPr>
            <p:cNvSpPr/>
            <p:nvPr/>
          </p:nvSpPr>
          <p:spPr>
            <a:xfrm rot="5400000" flipV="1">
              <a:off x="14860260" y="3326953"/>
              <a:ext cx="3514418" cy="353457"/>
            </a:xfrm>
            <a:prstGeom prst="parallelogram">
              <a:avLst>
                <a:gd name="adj" fmla="val 144502"/>
              </a:avLst>
            </a:prstGeom>
            <a:solidFill>
              <a:srgbClr val="C2D9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87904F52-F6F5-93F0-9236-3E3BC930A74D}"/>
                </a:ext>
              </a:extLst>
            </p:cNvPr>
            <p:cNvSpPr/>
            <p:nvPr/>
          </p:nvSpPr>
          <p:spPr>
            <a:xfrm>
              <a:off x="9936697" y="2188570"/>
              <a:ext cx="6509216" cy="3080077"/>
            </a:xfrm>
            <a:prstGeom prst="rect">
              <a:avLst/>
            </a:prstGeom>
            <a:solidFill>
              <a:srgbClr val="E7F0F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6F99A7DE-9A42-590C-C91D-7E9E28568FB6}"/>
                </a:ext>
              </a:extLst>
            </p:cNvPr>
            <p:cNvCxnSpPr/>
            <p:nvPr/>
          </p:nvCxnSpPr>
          <p:spPr>
            <a:xfrm>
              <a:off x="1530567" y="2198730"/>
              <a:ext cx="10872313" cy="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lumMod val="75000"/>
                  <a:lumOff val="25000"/>
                  <a:alpha val="40000"/>
                </a:sysClr>
              </a:solidFill>
              <a:prstDash val="solid"/>
              <a:miter lim="800000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C1613892-BCEC-3CEF-AB4B-33D95EC8C882}"/>
                  </a:ext>
                </a:extLst>
              </p:cNvPr>
              <p:cNvSpPr txBox="1"/>
              <p:nvPr/>
            </p:nvSpPr>
            <p:spPr>
              <a:xfrm>
                <a:off x="6425718" y="3823456"/>
                <a:ext cx="163666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Loss:</a:t>
                </a:r>
                <a14:m>
                  <m:oMath xmlns:m="http://schemas.openxmlformats.org/officeDocument/2006/math">
                    <m:r>
                      <a:rPr kumimoji="0" lang="de-DE" sz="10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d>
                      <m:dPr>
                        <m:begChr m:val="‖"/>
                        <m:endChr m:val="‖"/>
                        <m:ctrlPr>
                          <a:rPr kumimoji="0" lang="en-US" sz="10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kumimoji="0" lang="en-US" sz="105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rPr>
                          <m:t>out</m:t>
                        </m:r>
                        <m:r>
                          <m:rPr>
                            <m:nor/>
                          </m:rPr>
                          <a:rPr kumimoji="0" lang="en-US" sz="105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kumimoji="0" lang="en-US" sz="105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rPr>
                          <m:t>tgt</m:t>
                        </m:r>
                      </m:e>
                    </m:d>
                  </m:oMath>
                </a14:m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+ SAR-loss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C1613892-BCEC-3CEF-AB4B-33D95EC8C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718" y="3823456"/>
                <a:ext cx="1636666" cy="253916"/>
              </a:xfrm>
              <a:prstGeom prst="rect">
                <a:avLst/>
              </a:prstGeom>
              <a:blipFill>
                <a:blip r:embed="rId3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8A791A60-78DB-5FC7-F1B6-E1BD5DFD1401}"/>
              </a:ext>
            </a:extLst>
          </p:cNvPr>
          <p:cNvGrpSpPr/>
          <p:nvPr/>
        </p:nvGrpSpPr>
        <p:grpSpPr>
          <a:xfrm>
            <a:off x="2308299" y="2796092"/>
            <a:ext cx="684450" cy="911316"/>
            <a:chOff x="606264" y="1111852"/>
            <a:chExt cx="3325091" cy="4343214"/>
          </a:xfrm>
          <a:solidFill>
            <a:sysClr val="windowText" lastClr="000000"/>
          </a:solidFill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031324F7-A55D-358E-DEC9-1EC2F3042A59}"/>
                </a:ext>
              </a:extLst>
            </p:cNvPr>
            <p:cNvSpPr/>
            <p:nvPr/>
          </p:nvSpPr>
          <p:spPr>
            <a:xfrm>
              <a:off x="606264" y="1226927"/>
              <a:ext cx="3325091" cy="3325091"/>
            </a:xfrm>
            <a:prstGeom prst="ellipse">
              <a:avLst/>
            </a:prstGeom>
            <a:grpFill/>
            <a:ln w="28575" cap="flat" cmpd="sng" algn="ctr">
              <a:solidFill>
                <a:srgbClr val="92D05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EC75C65E-1DA0-A8AF-493C-9729A7A966A4}"/>
                </a:ext>
              </a:extLst>
            </p:cNvPr>
            <p:cNvSpPr/>
            <p:nvPr/>
          </p:nvSpPr>
          <p:spPr>
            <a:xfrm rot="19667097">
              <a:off x="935592" y="1597096"/>
              <a:ext cx="2662914" cy="2662914"/>
            </a:xfrm>
            <a:prstGeom prst="ellipse">
              <a:avLst/>
            </a:prstGeom>
            <a:grpFill/>
            <a:ln w="28575" cap="flat" cmpd="sng" algn="ctr">
              <a:solidFill>
                <a:srgbClr val="92D050"/>
              </a:solidFill>
              <a:prstDash val="dashDot"/>
              <a:miter lim="800000"/>
            </a:ln>
            <a:effectLst/>
          </p:spPr>
          <p:txBody>
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0F25D928-1A5A-6226-ECB1-50BA3C087465}"/>
                </a:ext>
              </a:extLst>
            </p:cNvPr>
            <p:cNvSpPr/>
            <p:nvPr/>
          </p:nvSpPr>
          <p:spPr>
            <a:xfrm>
              <a:off x="1317230" y="1970321"/>
              <a:ext cx="1926715" cy="1926715"/>
            </a:xfrm>
            <a:prstGeom prst="ellipse">
              <a:avLst/>
            </a:prstGeom>
            <a:grpFill/>
            <a:ln w="28575" cap="flat" cmpd="sng" algn="ctr">
              <a:solidFill>
                <a:srgbClr val="92D05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DB56808E-D2AF-DAC6-314A-F68872EC040D}"/>
                </a:ext>
              </a:extLst>
            </p:cNvPr>
            <p:cNvSpPr/>
            <p:nvPr/>
          </p:nvSpPr>
          <p:spPr>
            <a:xfrm>
              <a:off x="1782325" y="2425771"/>
              <a:ext cx="962170" cy="96217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92D05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Gleichschenkliges Dreieck 23">
              <a:extLst>
                <a:ext uri="{FF2B5EF4-FFF2-40B4-BE49-F238E27FC236}">
                  <a16:creationId xmlns:a16="http://schemas.microsoft.com/office/drawing/2014/main" id="{D37444DB-2651-20C3-D110-598B17570937}"/>
                </a:ext>
              </a:extLst>
            </p:cNvPr>
            <p:cNvSpPr/>
            <p:nvPr/>
          </p:nvSpPr>
          <p:spPr>
            <a:xfrm rot="10800000">
              <a:off x="1969588" y="1111852"/>
              <a:ext cx="554860" cy="521373"/>
            </a:xfrm>
            <a:prstGeom prst="triangle">
              <a:avLst/>
            </a:prstGeom>
            <a:solidFill>
              <a:sysClr val="windowText" lastClr="000000"/>
            </a:solidFill>
            <a:ln w="28575" cap="rnd" cmpd="sng" algn="ctr">
              <a:solidFill>
                <a:srgbClr val="92D050"/>
              </a:solidFill>
              <a:prstDash val="solid"/>
              <a:round/>
            </a:ln>
            <a:effectLst/>
          </p:spPr>
          <p:txBody>
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A5A400A5-6E3A-568F-7236-D3665BE924AE}"/>
                </a:ext>
              </a:extLst>
            </p:cNvPr>
            <p:cNvGrpSpPr/>
            <p:nvPr/>
          </p:nvGrpSpPr>
          <p:grpSpPr>
            <a:xfrm>
              <a:off x="1106194" y="3585695"/>
              <a:ext cx="2449805" cy="1869371"/>
              <a:chOff x="4879909" y="3759870"/>
              <a:chExt cx="2715209" cy="2146408"/>
            </a:xfrm>
            <a:grpFill/>
          </p:grpSpPr>
          <p:sp>
            <p:nvSpPr>
              <p:cNvPr id="26" name="Rechteck 9">
                <a:extLst>
                  <a:ext uri="{FF2B5EF4-FFF2-40B4-BE49-F238E27FC236}">
                    <a16:creationId xmlns:a16="http://schemas.microsoft.com/office/drawing/2014/main" id="{E7078216-53CA-FF13-F5CD-AB769810D155}"/>
                  </a:ext>
                </a:extLst>
              </p:cNvPr>
              <p:cNvSpPr/>
              <p:nvPr/>
            </p:nvSpPr>
            <p:spPr>
              <a:xfrm>
                <a:off x="4889241" y="3760645"/>
                <a:ext cx="2705877" cy="1330341"/>
              </a:xfrm>
              <a:custGeom>
                <a:avLst/>
                <a:gdLst>
                  <a:gd name="connsiteX0" fmla="*/ 0 w 1166326"/>
                  <a:gd name="connsiteY0" fmla="*/ 0 h 2132196"/>
                  <a:gd name="connsiteX1" fmla="*/ 1166326 w 1166326"/>
                  <a:gd name="connsiteY1" fmla="*/ 0 h 2132196"/>
                  <a:gd name="connsiteX2" fmla="*/ 1166326 w 1166326"/>
                  <a:gd name="connsiteY2" fmla="*/ 2132196 h 2132196"/>
                  <a:gd name="connsiteX3" fmla="*/ 0 w 1166326"/>
                  <a:gd name="connsiteY3" fmla="*/ 2132196 h 2132196"/>
                  <a:gd name="connsiteX4" fmla="*/ 0 w 1166326"/>
                  <a:gd name="connsiteY4" fmla="*/ 0 h 2132196"/>
                  <a:gd name="connsiteX0" fmla="*/ 401216 w 1166326"/>
                  <a:gd name="connsiteY0" fmla="*/ 65314 h 2132196"/>
                  <a:gd name="connsiteX1" fmla="*/ 1166326 w 1166326"/>
                  <a:gd name="connsiteY1" fmla="*/ 0 h 2132196"/>
                  <a:gd name="connsiteX2" fmla="*/ 1166326 w 1166326"/>
                  <a:gd name="connsiteY2" fmla="*/ 2132196 h 2132196"/>
                  <a:gd name="connsiteX3" fmla="*/ 0 w 1166326"/>
                  <a:gd name="connsiteY3" fmla="*/ 2132196 h 2132196"/>
                  <a:gd name="connsiteX4" fmla="*/ 401216 w 1166326"/>
                  <a:gd name="connsiteY4" fmla="*/ 65314 h 2132196"/>
                  <a:gd name="connsiteX0" fmla="*/ 401216 w 1166326"/>
                  <a:gd name="connsiteY0" fmla="*/ 0 h 2066882"/>
                  <a:gd name="connsiteX1" fmla="*/ 933060 w 1166326"/>
                  <a:gd name="connsiteY1" fmla="*/ 9331 h 2066882"/>
                  <a:gd name="connsiteX2" fmla="*/ 1166326 w 1166326"/>
                  <a:gd name="connsiteY2" fmla="*/ 2066882 h 2066882"/>
                  <a:gd name="connsiteX3" fmla="*/ 0 w 1166326"/>
                  <a:gd name="connsiteY3" fmla="*/ 2066882 h 2066882"/>
                  <a:gd name="connsiteX4" fmla="*/ 401216 w 1166326"/>
                  <a:gd name="connsiteY4" fmla="*/ 0 h 2066882"/>
                  <a:gd name="connsiteX0" fmla="*/ 322021 w 1166326"/>
                  <a:gd name="connsiteY0" fmla="*/ 110259 h 2057551"/>
                  <a:gd name="connsiteX1" fmla="*/ 933060 w 1166326"/>
                  <a:gd name="connsiteY1" fmla="*/ 0 h 2057551"/>
                  <a:gd name="connsiteX2" fmla="*/ 1166326 w 1166326"/>
                  <a:gd name="connsiteY2" fmla="*/ 2057551 h 2057551"/>
                  <a:gd name="connsiteX3" fmla="*/ 0 w 1166326"/>
                  <a:gd name="connsiteY3" fmla="*/ 2057551 h 2057551"/>
                  <a:gd name="connsiteX4" fmla="*/ 322021 w 1166326"/>
                  <a:gd name="connsiteY4" fmla="*/ 110259 h 2057551"/>
                  <a:gd name="connsiteX0" fmla="*/ 322021 w 1166326"/>
                  <a:gd name="connsiteY0" fmla="*/ 0 h 1947292"/>
                  <a:gd name="connsiteX1" fmla="*/ 821467 w 1166326"/>
                  <a:gd name="connsiteY1" fmla="*/ 39228 h 1947292"/>
                  <a:gd name="connsiteX2" fmla="*/ 1166326 w 1166326"/>
                  <a:gd name="connsiteY2" fmla="*/ 1947292 h 1947292"/>
                  <a:gd name="connsiteX3" fmla="*/ 0 w 1166326"/>
                  <a:gd name="connsiteY3" fmla="*/ 1947292 h 1947292"/>
                  <a:gd name="connsiteX4" fmla="*/ 322021 w 1166326"/>
                  <a:gd name="connsiteY4" fmla="*/ 0 h 1947292"/>
                  <a:gd name="connsiteX0" fmla="*/ 322021 w 1166326"/>
                  <a:gd name="connsiteY0" fmla="*/ 5619 h 1952911"/>
                  <a:gd name="connsiteX1" fmla="*/ 839466 w 1166326"/>
                  <a:gd name="connsiteY1" fmla="*/ 0 h 1952911"/>
                  <a:gd name="connsiteX2" fmla="*/ 1166326 w 1166326"/>
                  <a:gd name="connsiteY2" fmla="*/ 1952911 h 1952911"/>
                  <a:gd name="connsiteX3" fmla="*/ 0 w 1166326"/>
                  <a:gd name="connsiteY3" fmla="*/ 1952911 h 1952911"/>
                  <a:gd name="connsiteX4" fmla="*/ 322021 w 1166326"/>
                  <a:gd name="connsiteY4" fmla="*/ 5619 h 1952911"/>
                  <a:gd name="connsiteX0" fmla="*/ 322021 w 1090731"/>
                  <a:gd name="connsiteY0" fmla="*/ 5619 h 1952911"/>
                  <a:gd name="connsiteX1" fmla="*/ 839466 w 1090731"/>
                  <a:gd name="connsiteY1" fmla="*/ 0 h 1952911"/>
                  <a:gd name="connsiteX2" fmla="*/ 1090731 w 1090731"/>
                  <a:gd name="connsiteY2" fmla="*/ 1937962 h 1952911"/>
                  <a:gd name="connsiteX3" fmla="*/ 0 w 1090731"/>
                  <a:gd name="connsiteY3" fmla="*/ 1952911 h 1952911"/>
                  <a:gd name="connsiteX4" fmla="*/ 322021 w 1090731"/>
                  <a:gd name="connsiteY4" fmla="*/ 5619 h 1952911"/>
                  <a:gd name="connsiteX0" fmla="*/ 322021 w 1115929"/>
                  <a:gd name="connsiteY0" fmla="*/ 5619 h 1967859"/>
                  <a:gd name="connsiteX1" fmla="*/ 839466 w 1115929"/>
                  <a:gd name="connsiteY1" fmla="*/ 0 h 1967859"/>
                  <a:gd name="connsiteX2" fmla="*/ 1115929 w 1115929"/>
                  <a:gd name="connsiteY2" fmla="*/ 1967859 h 1967859"/>
                  <a:gd name="connsiteX3" fmla="*/ 0 w 1115929"/>
                  <a:gd name="connsiteY3" fmla="*/ 1952911 h 1967859"/>
                  <a:gd name="connsiteX4" fmla="*/ 322021 w 1115929"/>
                  <a:gd name="connsiteY4" fmla="*/ 5619 h 1967859"/>
                  <a:gd name="connsiteX0" fmla="*/ 225636 w 1019544"/>
                  <a:gd name="connsiteY0" fmla="*/ 5619 h 1967859"/>
                  <a:gd name="connsiteX1" fmla="*/ 743081 w 1019544"/>
                  <a:gd name="connsiteY1" fmla="*/ 0 h 1967859"/>
                  <a:gd name="connsiteX2" fmla="*/ 1019544 w 1019544"/>
                  <a:gd name="connsiteY2" fmla="*/ 1967859 h 1967859"/>
                  <a:gd name="connsiteX3" fmla="*/ 0 w 1019544"/>
                  <a:gd name="connsiteY3" fmla="*/ 1952912 h 1967859"/>
                  <a:gd name="connsiteX4" fmla="*/ 225636 w 1019544"/>
                  <a:gd name="connsiteY4" fmla="*/ 5619 h 1967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9544" h="1967859">
                    <a:moveTo>
                      <a:pt x="225636" y="5619"/>
                    </a:moveTo>
                    <a:lnTo>
                      <a:pt x="743081" y="0"/>
                    </a:lnTo>
                    <a:lnTo>
                      <a:pt x="1019544" y="1967859"/>
                    </a:lnTo>
                    <a:lnTo>
                      <a:pt x="0" y="1952912"/>
                    </a:lnTo>
                    <a:lnTo>
                      <a:pt x="225636" y="5619"/>
                    </a:lnTo>
                    <a:close/>
                  </a:path>
                </a:pathLst>
              </a:custGeom>
              <a:grpFill/>
              <a:ln w="28575" cap="flat" cmpd="sng" algn="ctr">
                <a:solidFill>
                  <a:srgbClr val="92D050"/>
                </a:solidFill>
                <a:prstDash val="solid"/>
                <a:round/>
              </a:ln>
              <a:effectLst/>
            </p:spPr>
            <p:txBody>
  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Abgerundetes Rechteck 10">
                <a:extLst>
                  <a:ext uri="{FF2B5EF4-FFF2-40B4-BE49-F238E27FC236}">
                    <a16:creationId xmlns:a16="http://schemas.microsoft.com/office/drawing/2014/main" id="{230A05D8-31FB-C8C3-EC63-48F7FDD10FC7}"/>
                  </a:ext>
                </a:extLst>
              </p:cNvPr>
              <p:cNvSpPr/>
              <p:nvPr/>
            </p:nvSpPr>
            <p:spPr>
              <a:xfrm>
                <a:off x="4879909" y="5110424"/>
                <a:ext cx="2705877" cy="459742"/>
              </a:xfrm>
              <a:custGeom>
                <a:avLst/>
                <a:gdLst>
                  <a:gd name="connsiteX0" fmla="*/ 0 w 2705877"/>
                  <a:gd name="connsiteY0" fmla="*/ 76381 h 458276"/>
                  <a:gd name="connsiteX1" fmla="*/ 76381 w 2705877"/>
                  <a:gd name="connsiteY1" fmla="*/ 0 h 458276"/>
                  <a:gd name="connsiteX2" fmla="*/ 2629496 w 2705877"/>
                  <a:gd name="connsiteY2" fmla="*/ 0 h 458276"/>
                  <a:gd name="connsiteX3" fmla="*/ 2705877 w 2705877"/>
                  <a:gd name="connsiteY3" fmla="*/ 76381 h 458276"/>
                  <a:gd name="connsiteX4" fmla="*/ 2705877 w 2705877"/>
                  <a:gd name="connsiteY4" fmla="*/ 381895 h 458276"/>
                  <a:gd name="connsiteX5" fmla="*/ 2629496 w 2705877"/>
                  <a:gd name="connsiteY5" fmla="*/ 458276 h 458276"/>
                  <a:gd name="connsiteX6" fmla="*/ 76381 w 2705877"/>
                  <a:gd name="connsiteY6" fmla="*/ 458276 h 458276"/>
                  <a:gd name="connsiteX7" fmla="*/ 0 w 2705877"/>
                  <a:gd name="connsiteY7" fmla="*/ 381895 h 458276"/>
                  <a:gd name="connsiteX8" fmla="*/ 0 w 2705877"/>
                  <a:gd name="connsiteY8" fmla="*/ 76381 h 458276"/>
                  <a:gd name="connsiteX0" fmla="*/ 0 w 2705877"/>
                  <a:gd name="connsiteY0" fmla="*/ 76381 h 458276"/>
                  <a:gd name="connsiteX1" fmla="*/ 76381 w 2705877"/>
                  <a:gd name="connsiteY1" fmla="*/ 0 h 458276"/>
                  <a:gd name="connsiteX2" fmla="*/ 2629496 w 2705877"/>
                  <a:gd name="connsiteY2" fmla="*/ 0 h 458276"/>
                  <a:gd name="connsiteX3" fmla="*/ 2705877 w 2705877"/>
                  <a:gd name="connsiteY3" fmla="*/ 76381 h 458276"/>
                  <a:gd name="connsiteX4" fmla="*/ 2705877 w 2705877"/>
                  <a:gd name="connsiteY4" fmla="*/ 381895 h 458276"/>
                  <a:gd name="connsiteX5" fmla="*/ 2629496 w 2705877"/>
                  <a:gd name="connsiteY5" fmla="*/ 458276 h 458276"/>
                  <a:gd name="connsiteX6" fmla="*/ 328308 w 2705877"/>
                  <a:gd name="connsiteY6" fmla="*/ 458276 h 458276"/>
                  <a:gd name="connsiteX7" fmla="*/ 0 w 2705877"/>
                  <a:gd name="connsiteY7" fmla="*/ 381895 h 458276"/>
                  <a:gd name="connsiteX8" fmla="*/ 0 w 2705877"/>
                  <a:gd name="connsiteY8" fmla="*/ 76381 h 458276"/>
                  <a:gd name="connsiteX0" fmla="*/ 0 w 2705877"/>
                  <a:gd name="connsiteY0" fmla="*/ 76381 h 462134"/>
                  <a:gd name="connsiteX1" fmla="*/ 76381 w 2705877"/>
                  <a:gd name="connsiteY1" fmla="*/ 0 h 462134"/>
                  <a:gd name="connsiteX2" fmla="*/ 2629496 w 2705877"/>
                  <a:gd name="connsiteY2" fmla="*/ 0 h 462134"/>
                  <a:gd name="connsiteX3" fmla="*/ 2705877 w 2705877"/>
                  <a:gd name="connsiteY3" fmla="*/ 76381 h 462134"/>
                  <a:gd name="connsiteX4" fmla="*/ 2705877 w 2705877"/>
                  <a:gd name="connsiteY4" fmla="*/ 381895 h 462134"/>
                  <a:gd name="connsiteX5" fmla="*/ 2629496 w 2705877"/>
                  <a:gd name="connsiteY5" fmla="*/ 458276 h 462134"/>
                  <a:gd name="connsiteX6" fmla="*/ 328308 w 2705877"/>
                  <a:gd name="connsiteY6" fmla="*/ 458276 h 462134"/>
                  <a:gd name="connsiteX7" fmla="*/ 0 w 2705877"/>
                  <a:gd name="connsiteY7" fmla="*/ 381895 h 462134"/>
                  <a:gd name="connsiteX8" fmla="*/ 0 w 2705877"/>
                  <a:gd name="connsiteY8" fmla="*/ 76381 h 462134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381895 h 459742"/>
                  <a:gd name="connsiteX5" fmla="*/ 2629496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269928 h 459742"/>
                  <a:gd name="connsiteX5" fmla="*/ 2629496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269928 h 459742"/>
                  <a:gd name="connsiteX5" fmla="*/ 2405561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269928 h 459742"/>
                  <a:gd name="connsiteX5" fmla="*/ 2405561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269928 h 459742"/>
                  <a:gd name="connsiteX5" fmla="*/ 2405561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269928 h 459742"/>
                  <a:gd name="connsiteX5" fmla="*/ 2405561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05877" h="459742">
                    <a:moveTo>
                      <a:pt x="0" y="76381"/>
                    </a:moveTo>
                    <a:cubicBezTo>
                      <a:pt x="0" y="34197"/>
                      <a:pt x="34197" y="0"/>
                      <a:pt x="76381" y="0"/>
                    </a:cubicBezTo>
                    <a:lnTo>
                      <a:pt x="2629496" y="0"/>
                    </a:lnTo>
                    <a:cubicBezTo>
                      <a:pt x="2671680" y="0"/>
                      <a:pt x="2705877" y="34197"/>
                      <a:pt x="2705877" y="76381"/>
                    </a:cubicBezTo>
                    <a:lnTo>
                      <a:pt x="2705877" y="269928"/>
                    </a:lnTo>
                    <a:cubicBezTo>
                      <a:pt x="2705877" y="312112"/>
                      <a:pt x="2578373" y="467607"/>
                      <a:pt x="2405561" y="458276"/>
                    </a:cubicBezTo>
                    <a:lnTo>
                      <a:pt x="328308" y="458276"/>
                    </a:lnTo>
                    <a:cubicBezTo>
                      <a:pt x="118173" y="476937"/>
                      <a:pt x="0" y="312112"/>
                      <a:pt x="0" y="269928"/>
                    </a:cubicBezTo>
                    <a:lnTo>
                      <a:pt x="0" y="76381"/>
                    </a:lnTo>
                    <a:close/>
                  </a:path>
                </a:pathLst>
              </a:custGeom>
              <a:grpFill/>
              <a:ln w="28575" cap="flat" cmpd="sng" algn="ctr">
                <a:solidFill>
                  <a:srgbClr val="92D05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95D517F6-9989-5A10-74EA-50523E419664}"/>
                  </a:ext>
                </a:extLst>
              </p:cNvPr>
              <p:cNvSpPr/>
              <p:nvPr/>
            </p:nvSpPr>
            <p:spPr>
              <a:xfrm>
                <a:off x="5449077" y="5570166"/>
                <a:ext cx="1586204" cy="336112"/>
              </a:xfrm>
              <a:prstGeom prst="rect">
                <a:avLst/>
              </a:prstGeom>
              <a:grpFill/>
              <a:ln w="28575" cap="flat" cmpd="sng" algn="ctr">
                <a:solidFill>
                  <a:srgbClr val="92D050"/>
                </a:solidFill>
                <a:prstDash val="solid"/>
                <a:round/>
              </a:ln>
              <a:effectLst/>
            </p:spPr>
            <p:txBody>
  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Trapezoid 15">
                <a:extLst>
                  <a:ext uri="{FF2B5EF4-FFF2-40B4-BE49-F238E27FC236}">
                    <a16:creationId xmlns:a16="http://schemas.microsoft.com/office/drawing/2014/main" id="{BEBCC75A-FDF3-DC47-82A3-3F1EFFDB4D17}"/>
                  </a:ext>
                </a:extLst>
              </p:cNvPr>
              <p:cNvSpPr/>
              <p:nvPr/>
            </p:nvSpPr>
            <p:spPr>
              <a:xfrm>
                <a:off x="5869810" y="3759870"/>
                <a:ext cx="642959" cy="362505"/>
              </a:xfrm>
              <a:custGeom>
                <a:avLst/>
                <a:gdLst>
                  <a:gd name="connsiteX0" fmla="*/ 0 w 767847"/>
                  <a:gd name="connsiteY0" fmla="*/ 382924 h 382924"/>
                  <a:gd name="connsiteX1" fmla="*/ 95731 w 767847"/>
                  <a:gd name="connsiteY1" fmla="*/ 0 h 382924"/>
                  <a:gd name="connsiteX2" fmla="*/ 672116 w 767847"/>
                  <a:gd name="connsiteY2" fmla="*/ 0 h 382924"/>
                  <a:gd name="connsiteX3" fmla="*/ 767847 w 767847"/>
                  <a:gd name="connsiteY3" fmla="*/ 382924 h 382924"/>
                  <a:gd name="connsiteX4" fmla="*/ 0 w 767847"/>
                  <a:gd name="connsiteY4" fmla="*/ 382924 h 382924"/>
                  <a:gd name="connsiteX0" fmla="*/ 4120 w 771967"/>
                  <a:gd name="connsiteY0" fmla="*/ 382924 h 382924"/>
                  <a:gd name="connsiteX1" fmla="*/ 99851 w 771967"/>
                  <a:gd name="connsiteY1" fmla="*/ 0 h 382924"/>
                  <a:gd name="connsiteX2" fmla="*/ 676236 w 771967"/>
                  <a:gd name="connsiteY2" fmla="*/ 0 h 382924"/>
                  <a:gd name="connsiteX3" fmla="*/ 771967 w 771967"/>
                  <a:gd name="connsiteY3" fmla="*/ 382924 h 382924"/>
                  <a:gd name="connsiteX4" fmla="*/ 4120 w 771967"/>
                  <a:gd name="connsiteY4" fmla="*/ 382924 h 382924"/>
                  <a:gd name="connsiteX0" fmla="*/ 4120 w 771967"/>
                  <a:gd name="connsiteY0" fmla="*/ 382924 h 420246"/>
                  <a:gd name="connsiteX1" fmla="*/ 99851 w 771967"/>
                  <a:gd name="connsiteY1" fmla="*/ 0 h 420246"/>
                  <a:gd name="connsiteX2" fmla="*/ 676236 w 771967"/>
                  <a:gd name="connsiteY2" fmla="*/ 0 h 420246"/>
                  <a:gd name="connsiteX3" fmla="*/ 771967 w 771967"/>
                  <a:gd name="connsiteY3" fmla="*/ 382924 h 420246"/>
                  <a:gd name="connsiteX4" fmla="*/ 4120 w 771967"/>
                  <a:gd name="connsiteY4" fmla="*/ 382924 h 420246"/>
                  <a:gd name="connsiteX0" fmla="*/ 4120 w 771967"/>
                  <a:gd name="connsiteY0" fmla="*/ 382924 h 439125"/>
                  <a:gd name="connsiteX1" fmla="*/ 99851 w 771967"/>
                  <a:gd name="connsiteY1" fmla="*/ 0 h 439125"/>
                  <a:gd name="connsiteX2" fmla="*/ 676236 w 771967"/>
                  <a:gd name="connsiteY2" fmla="*/ 0 h 439125"/>
                  <a:gd name="connsiteX3" fmla="*/ 771967 w 771967"/>
                  <a:gd name="connsiteY3" fmla="*/ 382924 h 439125"/>
                  <a:gd name="connsiteX4" fmla="*/ 4120 w 771967"/>
                  <a:gd name="connsiteY4" fmla="*/ 382924 h 439125"/>
                  <a:gd name="connsiteX0" fmla="*/ 4120 w 778856"/>
                  <a:gd name="connsiteY0" fmla="*/ 382924 h 439125"/>
                  <a:gd name="connsiteX1" fmla="*/ 99851 w 778856"/>
                  <a:gd name="connsiteY1" fmla="*/ 0 h 439125"/>
                  <a:gd name="connsiteX2" fmla="*/ 676236 w 778856"/>
                  <a:gd name="connsiteY2" fmla="*/ 0 h 439125"/>
                  <a:gd name="connsiteX3" fmla="*/ 771967 w 778856"/>
                  <a:gd name="connsiteY3" fmla="*/ 382924 h 439125"/>
                  <a:gd name="connsiteX4" fmla="*/ 4120 w 778856"/>
                  <a:gd name="connsiteY4" fmla="*/ 382924 h 43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856" h="439125">
                    <a:moveTo>
                      <a:pt x="4120" y="382924"/>
                    </a:moveTo>
                    <a:cubicBezTo>
                      <a:pt x="-19954" y="255283"/>
                      <a:pt x="67941" y="127641"/>
                      <a:pt x="99851" y="0"/>
                    </a:cubicBezTo>
                    <a:lnTo>
                      <a:pt x="676236" y="0"/>
                    </a:lnTo>
                    <a:cubicBezTo>
                      <a:pt x="708146" y="127641"/>
                      <a:pt x="805371" y="245952"/>
                      <a:pt x="771967" y="382924"/>
                    </a:cubicBezTo>
                    <a:cubicBezTo>
                      <a:pt x="544010" y="448239"/>
                      <a:pt x="260069" y="466900"/>
                      <a:pt x="4120" y="382924"/>
                    </a:cubicBezTo>
                    <a:close/>
                  </a:path>
                </a:pathLst>
              </a:custGeom>
              <a:grpFill/>
              <a:ln w="28575" cap="flat" cmpd="sng" algn="ctr">
                <a:solidFill>
                  <a:srgbClr val="92D050"/>
                </a:solidFill>
                <a:prstDash val="solid"/>
                <a:round/>
              </a:ln>
              <a:effectLst/>
            </p:spPr>
            <p:txBody>
  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0" name="Diagonal liegende Ecken des Rechtecks schneiden 29">
            <a:extLst>
              <a:ext uri="{FF2B5EF4-FFF2-40B4-BE49-F238E27FC236}">
                <a16:creationId xmlns:a16="http://schemas.microsoft.com/office/drawing/2014/main" id="{22E0546A-9201-AB7B-450B-DD4D437AB2E0}"/>
              </a:ext>
            </a:extLst>
          </p:cNvPr>
          <p:cNvSpPr/>
          <p:nvPr/>
        </p:nvSpPr>
        <p:spPr>
          <a:xfrm>
            <a:off x="365673" y="1842609"/>
            <a:ext cx="1791276" cy="870281"/>
          </a:xfrm>
          <a:prstGeom prst="snip2DiagRect">
            <a:avLst>
              <a:gd name="adj1" fmla="val 16542"/>
              <a:gd name="adj2" fmla="val 16667"/>
            </a:avLst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Spin system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PD, T1, T2,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T2‘, </a:t>
            </a:r>
            <a:b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B0+</a:t>
            </a:r>
            <a:r>
              <a:rPr kumimoji="0" lang="el-G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χ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,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B1+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diffusion, … 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12945CC4-EC0D-658A-F8C4-70A2F53F0B1F}"/>
              </a:ext>
            </a:extLst>
          </p:cNvPr>
          <p:cNvGrpSpPr/>
          <p:nvPr/>
        </p:nvGrpSpPr>
        <p:grpSpPr>
          <a:xfrm>
            <a:off x="342093" y="2804522"/>
            <a:ext cx="1340695" cy="1028548"/>
            <a:chOff x="4411403" y="13377270"/>
            <a:chExt cx="5568915" cy="4467154"/>
          </a:xfrm>
        </p:grpSpPr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6EE996F3-FE9B-6866-69F8-19C4B1989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11403" y="13377270"/>
              <a:ext cx="2923614" cy="3708847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AC5D9D16-7DCF-E152-396B-F5FA3EBD6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64181" y="13785312"/>
              <a:ext cx="2923614" cy="3708847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2CC45450-47BE-2105-BBE7-67AA312E1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duotone>
                <a:srgbClr val="5B9BD5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56704" y="14135577"/>
              <a:ext cx="2923614" cy="3708847"/>
            </a:xfrm>
            <a:prstGeom prst="rect">
              <a:avLst/>
            </a:prstGeom>
            <a:ln w="38100">
              <a:noFill/>
            </a:ln>
          </p:spPr>
        </p:pic>
      </p:grpSp>
      <p:sp>
        <p:nvSpPr>
          <p:cNvPr id="35" name="Diagonal liegende Ecken des Rechtecks schneiden 34">
            <a:extLst>
              <a:ext uri="{FF2B5EF4-FFF2-40B4-BE49-F238E27FC236}">
                <a16:creationId xmlns:a16="http://schemas.microsoft.com/office/drawing/2014/main" id="{1DB9DDD2-67F5-C17F-8C0C-903F9386804D}"/>
              </a:ext>
            </a:extLst>
          </p:cNvPr>
          <p:cNvSpPr/>
          <p:nvPr/>
        </p:nvSpPr>
        <p:spPr>
          <a:xfrm>
            <a:off x="2472901" y="1835269"/>
            <a:ext cx="1707161" cy="699787"/>
          </a:xfrm>
          <a:prstGeom prst="snip2DiagRect">
            <a:avLst>
              <a:gd name="adj1" fmla="val 13930"/>
              <a:gd name="adj2" fmla="val 16667"/>
            </a:avLst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MRI scanner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&amp; sequence</a:t>
            </a:r>
          </a:p>
        </p:txBody>
      </p:sp>
      <p:sp>
        <p:nvSpPr>
          <p:cNvPr id="36" name="Diagonal liegende Ecken des Rechtecks schneiden 35">
            <a:extLst>
              <a:ext uri="{FF2B5EF4-FFF2-40B4-BE49-F238E27FC236}">
                <a16:creationId xmlns:a16="http://schemas.microsoft.com/office/drawing/2014/main" id="{B5B4A458-E879-198A-4AEC-BBD6A3B0293D}"/>
              </a:ext>
            </a:extLst>
          </p:cNvPr>
          <p:cNvSpPr/>
          <p:nvPr/>
        </p:nvSpPr>
        <p:spPr>
          <a:xfrm>
            <a:off x="6725378" y="1845062"/>
            <a:ext cx="1501849" cy="672653"/>
          </a:xfrm>
          <a:prstGeom prst="snip2DiagRect">
            <a:avLst>
              <a:gd name="adj1" fmla="val 13059"/>
              <a:gd name="adj2" fmla="val 16667"/>
            </a:avLst>
          </a:prstGeom>
          <a:solidFill>
            <a:srgbClr val="FFB3B3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data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Contrast of interest</a:t>
            </a:r>
          </a:p>
        </p:txBody>
      </p:sp>
      <p:sp>
        <p:nvSpPr>
          <p:cNvPr id="37" name="Diagonal liegende Ecken des Rechtecks schneiden 36">
            <a:extLst>
              <a:ext uri="{FF2B5EF4-FFF2-40B4-BE49-F238E27FC236}">
                <a16:creationId xmlns:a16="http://schemas.microsoft.com/office/drawing/2014/main" id="{38149173-6431-06B9-C290-B8AF3C1604D1}"/>
              </a:ext>
            </a:extLst>
          </p:cNvPr>
          <p:cNvSpPr/>
          <p:nvPr/>
        </p:nvSpPr>
        <p:spPr>
          <a:xfrm>
            <a:off x="4561060" y="1835999"/>
            <a:ext cx="1830565" cy="704807"/>
          </a:xfrm>
          <a:prstGeom prst="snip2DiagRect">
            <a:avLst>
              <a:gd name="adj1" fmla="val 14800"/>
              <a:gd name="adj2" fmla="val 16667"/>
            </a:avLst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Reconstruction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k-space to image space,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to parametric maps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CB5FC419-42CD-638F-8128-CB754E063321}"/>
              </a:ext>
            </a:extLst>
          </p:cNvPr>
          <p:cNvGrpSpPr/>
          <p:nvPr/>
        </p:nvGrpSpPr>
        <p:grpSpPr>
          <a:xfrm>
            <a:off x="4702911" y="2801708"/>
            <a:ext cx="1462333" cy="974077"/>
            <a:chOff x="5252828" y="2543389"/>
            <a:chExt cx="1767775" cy="1316440"/>
          </a:xfrm>
        </p:grpSpPr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432DD3E4-95D1-5620-10EE-CC716A1E39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5990955" y="2543389"/>
              <a:ext cx="1029648" cy="1312637"/>
            </a:xfrm>
            <a:prstGeom prst="rect">
              <a:avLst/>
            </a:prstGeom>
          </p:spPr>
        </p:pic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85C5B366-ED37-FFE0-DC8C-0CD0ADFAC1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52828" y="2547192"/>
              <a:ext cx="980427" cy="1312637"/>
            </a:xfrm>
            <a:prstGeom prst="rect">
              <a:avLst/>
            </a:prstGeom>
          </p:spPr>
        </p:pic>
        <p:sp>
          <p:nvSpPr>
            <p:cNvPr id="41" name="Diagonal liegende Ecken des Rechtecks schneiden 40">
              <a:extLst>
                <a:ext uri="{FF2B5EF4-FFF2-40B4-BE49-F238E27FC236}">
                  <a16:creationId xmlns:a16="http://schemas.microsoft.com/office/drawing/2014/main" id="{DD0201B0-94AF-A2F4-D7A5-14E275F089B9}"/>
                </a:ext>
              </a:extLst>
            </p:cNvPr>
            <p:cNvSpPr/>
            <p:nvPr/>
          </p:nvSpPr>
          <p:spPr>
            <a:xfrm>
              <a:off x="5916479" y="2704851"/>
              <a:ext cx="382123" cy="1012326"/>
            </a:xfrm>
            <a:prstGeom prst="snip2DiagRect">
              <a:avLst>
                <a:gd name="adj1" fmla="val 17232"/>
                <a:gd name="adj2" fmla="val 16667"/>
              </a:avLst>
            </a:prstGeom>
            <a:solidFill>
              <a:srgbClr val="FFC000">
                <a:lumMod val="60000"/>
                <a:lumOff val="40000"/>
              </a:srgbClr>
            </a:solidFill>
            <a:ln w="3175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FFT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4" name="Pfeil nach unten 63">
            <a:extLst>
              <a:ext uri="{FF2B5EF4-FFF2-40B4-BE49-F238E27FC236}">
                <a16:creationId xmlns:a16="http://schemas.microsoft.com/office/drawing/2014/main" id="{B014E1FD-E51B-39DA-3449-448756007F74}"/>
              </a:ext>
            </a:extLst>
          </p:cNvPr>
          <p:cNvSpPr/>
          <p:nvPr/>
        </p:nvSpPr>
        <p:spPr>
          <a:xfrm rot="16200000">
            <a:off x="2111131" y="2092837"/>
            <a:ext cx="225123" cy="268019"/>
          </a:xfrm>
          <a:prstGeom prst="downArrow">
            <a:avLst/>
          </a:prstGeom>
          <a:solidFill>
            <a:srgbClr val="E7F0F9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Pfeil nach unten 64">
            <a:extLst>
              <a:ext uri="{FF2B5EF4-FFF2-40B4-BE49-F238E27FC236}">
                <a16:creationId xmlns:a16="http://schemas.microsoft.com/office/drawing/2014/main" id="{DA45058A-52A8-D3A1-64DA-7B3E04CA19AC}"/>
              </a:ext>
            </a:extLst>
          </p:cNvPr>
          <p:cNvSpPr/>
          <p:nvPr/>
        </p:nvSpPr>
        <p:spPr>
          <a:xfrm rot="16200000">
            <a:off x="4258806" y="2079185"/>
            <a:ext cx="225123" cy="268019"/>
          </a:xfrm>
          <a:prstGeom prst="downArrow">
            <a:avLst/>
          </a:prstGeom>
          <a:solidFill>
            <a:srgbClr val="D9D9D9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Pfeil nach unten 65">
            <a:extLst>
              <a:ext uri="{FF2B5EF4-FFF2-40B4-BE49-F238E27FC236}">
                <a16:creationId xmlns:a16="http://schemas.microsoft.com/office/drawing/2014/main" id="{305EFE07-48E3-C51E-B227-DC71E81BCDB8}"/>
              </a:ext>
            </a:extLst>
          </p:cNvPr>
          <p:cNvSpPr/>
          <p:nvPr/>
        </p:nvSpPr>
        <p:spPr>
          <a:xfrm rot="16200000">
            <a:off x="6447166" y="2049193"/>
            <a:ext cx="225123" cy="268019"/>
          </a:xfrm>
          <a:prstGeom prst="downArrow">
            <a:avLst/>
          </a:prstGeom>
          <a:solidFill>
            <a:srgbClr val="D9D9D9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Parallelogramm 66">
            <a:extLst>
              <a:ext uri="{FF2B5EF4-FFF2-40B4-BE49-F238E27FC236}">
                <a16:creationId xmlns:a16="http://schemas.microsoft.com/office/drawing/2014/main" id="{7327A9EF-A04E-18EE-DCDB-3FE494822A53}"/>
              </a:ext>
            </a:extLst>
          </p:cNvPr>
          <p:cNvSpPr/>
          <p:nvPr/>
        </p:nvSpPr>
        <p:spPr>
          <a:xfrm>
            <a:off x="284589" y="1274205"/>
            <a:ext cx="11295637" cy="360674"/>
          </a:xfrm>
          <a:prstGeom prst="parallelogram">
            <a:avLst>
              <a:gd name="adj" fmla="val 70145"/>
            </a:avLst>
          </a:prstGeom>
          <a:solidFill>
            <a:srgbClr val="5B9BD5">
              <a:alpha val="71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E75A2A3C-E3A6-51DA-8EC8-A69008ECA4BC}"/>
              </a:ext>
            </a:extLst>
          </p:cNvPr>
          <p:cNvSpPr txBox="1"/>
          <p:nvPr/>
        </p:nvSpPr>
        <p:spPr>
          <a:xfrm>
            <a:off x="2315853" y="3719582"/>
            <a:ext cx="1254061" cy="461665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Differentiable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Bloch simulation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9274BD15-F385-0FFF-E113-74A59A8600D0}"/>
              </a:ext>
            </a:extLst>
          </p:cNvPr>
          <p:cNvSpPr/>
          <p:nvPr/>
        </p:nvSpPr>
        <p:spPr>
          <a:xfrm flipV="1">
            <a:off x="3512029" y="3233607"/>
            <a:ext cx="91738" cy="45719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DD026570-834D-9541-218C-F2458C189692}"/>
              </a:ext>
            </a:extLst>
          </p:cNvPr>
          <p:cNvSpPr/>
          <p:nvPr/>
        </p:nvSpPr>
        <p:spPr>
          <a:xfrm flipV="1">
            <a:off x="3603818" y="3285638"/>
            <a:ext cx="91738" cy="45719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0B5A0117-9F6A-A76E-D108-35667BDFD3F0}"/>
              </a:ext>
            </a:extLst>
          </p:cNvPr>
          <p:cNvSpPr/>
          <p:nvPr/>
        </p:nvSpPr>
        <p:spPr>
          <a:xfrm flipV="1">
            <a:off x="3695556" y="3233592"/>
            <a:ext cx="91738" cy="45719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15790A27-3C7D-CFD3-3322-C4FD3E59F90A}"/>
              </a:ext>
            </a:extLst>
          </p:cNvPr>
          <p:cNvSpPr/>
          <p:nvPr/>
        </p:nvSpPr>
        <p:spPr>
          <a:xfrm flipV="1">
            <a:off x="3787345" y="3285623"/>
            <a:ext cx="91738" cy="45719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B6869865-F445-C363-7DC1-3208A2C4B2BA}"/>
              </a:ext>
            </a:extLst>
          </p:cNvPr>
          <p:cNvSpPr/>
          <p:nvPr/>
        </p:nvSpPr>
        <p:spPr>
          <a:xfrm flipV="1">
            <a:off x="3875624" y="3234386"/>
            <a:ext cx="91738" cy="45719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BED62B27-0073-4027-6A29-AEF08E96918F}"/>
              </a:ext>
            </a:extLst>
          </p:cNvPr>
          <p:cNvSpPr/>
          <p:nvPr/>
        </p:nvSpPr>
        <p:spPr>
          <a:xfrm flipV="1">
            <a:off x="3967413" y="3286417"/>
            <a:ext cx="91738" cy="45719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EF5B43D6-934D-76D2-9ABA-139C8086B3C4}"/>
              </a:ext>
            </a:extLst>
          </p:cNvPr>
          <p:cNvSpPr/>
          <p:nvPr/>
        </p:nvSpPr>
        <p:spPr>
          <a:xfrm flipV="1">
            <a:off x="4065571" y="3233668"/>
            <a:ext cx="91738" cy="45719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8D7FAEF2-8327-5FEA-7843-1ABC8B2C5DE4}"/>
              </a:ext>
            </a:extLst>
          </p:cNvPr>
          <p:cNvSpPr/>
          <p:nvPr/>
        </p:nvSpPr>
        <p:spPr>
          <a:xfrm flipV="1">
            <a:off x="4157360" y="3285699"/>
            <a:ext cx="91738" cy="45719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7B380C43-2099-2BCF-B7A6-702901A11A37}"/>
              </a:ext>
            </a:extLst>
          </p:cNvPr>
          <p:cNvSpPr/>
          <p:nvPr/>
        </p:nvSpPr>
        <p:spPr>
          <a:xfrm flipV="1">
            <a:off x="3405756" y="3518727"/>
            <a:ext cx="18000" cy="36000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A6967DAC-01CE-6C7D-DA51-7BDA16D9B524}"/>
              </a:ext>
            </a:extLst>
          </p:cNvPr>
          <p:cNvSpPr/>
          <p:nvPr/>
        </p:nvSpPr>
        <p:spPr>
          <a:xfrm flipV="1">
            <a:off x="3501063" y="3520307"/>
            <a:ext cx="18000" cy="36000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540F678B-452B-1575-C6E9-286652AF7BFE}"/>
              </a:ext>
            </a:extLst>
          </p:cNvPr>
          <p:cNvSpPr/>
          <p:nvPr/>
        </p:nvSpPr>
        <p:spPr>
          <a:xfrm flipV="1">
            <a:off x="3593933" y="3520305"/>
            <a:ext cx="18000" cy="36000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AAC7A412-9B45-BB00-C540-0A4D17BC8F75}"/>
              </a:ext>
            </a:extLst>
          </p:cNvPr>
          <p:cNvSpPr/>
          <p:nvPr/>
        </p:nvSpPr>
        <p:spPr>
          <a:xfrm flipV="1">
            <a:off x="3691509" y="3518725"/>
            <a:ext cx="18000" cy="36000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7831944F-0059-0D64-89B2-6D8101EF2429}"/>
              </a:ext>
            </a:extLst>
          </p:cNvPr>
          <p:cNvSpPr/>
          <p:nvPr/>
        </p:nvSpPr>
        <p:spPr>
          <a:xfrm flipV="1">
            <a:off x="3786816" y="3520305"/>
            <a:ext cx="18000" cy="36000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Rechteck 85">
            <a:extLst>
              <a:ext uri="{FF2B5EF4-FFF2-40B4-BE49-F238E27FC236}">
                <a16:creationId xmlns:a16="http://schemas.microsoft.com/office/drawing/2014/main" id="{8CB79307-C1A7-C7C8-09DD-983384DEA090}"/>
              </a:ext>
            </a:extLst>
          </p:cNvPr>
          <p:cNvSpPr/>
          <p:nvPr/>
        </p:nvSpPr>
        <p:spPr>
          <a:xfrm flipV="1">
            <a:off x="3879686" y="3520303"/>
            <a:ext cx="18000" cy="36000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E07B5CAF-86CC-52A5-E8EF-FA895FA69687}"/>
              </a:ext>
            </a:extLst>
          </p:cNvPr>
          <p:cNvSpPr/>
          <p:nvPr/>
        </p:nvSpPr>
        <p:spPr>
          <a:xfrm flipV="1">
            <a:off x="3962971" y="3518728"/>
            <a:ext cx="18000" cy="36000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2CBBE135-9571-4064-4C31-A21ED2C11F6F}"/>
              </a:ext>
            </a:extLst>
          </p:cNvPr>
          <p:cNvSpPr/>
          <p:nvPr/>
        </p:nvSpPr>
        <p:spPr>
          <a:xfrm flipV="1">
            <a:off x="4058278" y="3520308"/>
            <a:ext cx="18000" cy="36000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FED81208-B1E0-8F0B-EB79-023BF558BFE7}"/>
              </a:ext>
            </a:extLst>
          </p:cNvPr>
          <p:cNvSpPr/>
          <p:nvPr/>
        </p:nvSpPr>
        <p:spPr>
          <a:xfrm flipV="1">
            <a:off x="4151148" y="3520306"/>
            <a:ext cx="18000" cy="36000"/>
          </a:xfrm>
          <a:prstGeom prst="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08B449A-1395-6854-74EE-DBCD28634F6A}"/>
              </a:ext>
            </a:extLst>
          </p:cNvPr>
          <p:cNvGrpSpPr/>
          <p:nvPr/>
        </p:nvGrpSpPr>
        <p:grpSpPr>
          <a:xfrm>
            <a:off x="3093736" y="2788961"/>
            <a:ext cx="1286084" cy="934622"/>
            <a:chOff x="3823956" y="2608776"/>
            <a:chExt cx="1554713" cy="1129840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92FEA577-F909-8FEF-FD64-07AC5DC8F835}"/>
                </a:ext>
              </a:extLst>
            </p:cNvPr>
            <p:cNvSpPr/>
            <p:nvPr/>
          </p:nvSpPr>
          <p:spPr>
            <a:xfrm>
              <a:off x="3823956" y="2608776"/>
              <a:ext cx="1552495" cy="1129840"/>
            </a:xfrm>
            <a:prstGeom prst="rect">
              <a:avLst/>
            </a:prstGeom>
            <a:solidFill>
              <a:srgbClr val="D9D9D9"/>
            </a:solidFill>
            <a:ln w="3175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A7356768-FB6B-73CF-4A98-CC0EBF2DA5D5}"/>
                </a:ext>
              </a:extLst>
            </p:cNvPr>
            <p:cNvCxnSpPr/>
            <p:nvPr/>
          </p:nvCxnSpPr>
          <p:spPr>
            <a:xfrm>
              <a:off x="3823956" y="2890103"/>
              <a:ext cx="1553465" cy="0"/>
            </a:xfrm>
            <a:prstGeom prst="line">
              <a:avLst/>
            </a:prstGeom>
            <a:noFill/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D17324C9-1804-DD78-48E0-1D5CF5E04E7E}"/>
                </a:ext>
              </a:extLst>
            </p:cNvPr>
            <p:cNvSpPr/>
            <p:nvPr/>
          </p:nvSpPr>
          <p:spPr>
            <a:xfrm>
              <a:off x="3986596" y="2621130"/>
              <a:ext cx="47655" cy="268974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CA5A1266-3A28-75AA-8697-85085609662C}"/>
                </a:ext>
              </a:extLst>
            </p:cNvPr>
            <p:cNvSpPr/>
            <p:nvPr/>
          </p:nvSpPr>
          <p:spPr>
            <a:xfrm flipH="1">
              <a:off x="4554840" y="2711196"/>
              <a:ext cx="31697" cy="178907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97581F7A-B946-5E45-7E3E-9509153AB521}"/>
                </a:ext>
              </a:extLst>
            </p:cNvPr>
            <p:cNvSpPr/>
            <p:nvPr/>
          </p:nvSpPr>
          <p:spPr>
            <a:xfrm flipH="1">
              <a:off x="4211742" y="2833132"/>
              <a:ext cx="140401" cy="58767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09137584-9BBB-17CA-8ECE-9BCA4883CFDD}"/>
                </a:ext>
              </a:extLst>
            </p:cNvPr>
            <p:cNvCxnSpPr/>
            <p:nvPr/>
          </p:nvCxnSpPr>
          <p:spPr>
            <a:xfrm>
              <a:off x="3823956" y="3205426"/>
              <a:ext cx="1553465" cy="0"/>
            </a:xfrm>
            <a:prstGeom prst="line">
              <a:avLst/>
            </a:prstGeom>
            <a:noFill/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68" name="Gerader Verbinder 67">
              <a:extLst>
                <a:ext uri="{FF2B5EF4-FFF2-40B4-BE49-F238E27FC236}">
                  <a16:creationId xmlns:a16="http://schemas.microsoft.com/office/drawing/2014/main" id="{A3702681-3146-3D42-5511-34A36A006EDB}"/>
                </a:ext>
              </a:extLst>
            </p:cNvPr>
            <p:cNvCxnSpPr/>
            <p:nvPr/>
          </p:nvCxnSpPr>
          <p:spPr>
            <a:xfrm>
              <a:off x="3825204" y="3537721"/>
              <a:ext cx="1553465" cy="0"/>
            </a:xfrm>
            <a:prstGeom prst="line">
              <a:avLst/>
            </a:prstGeom>
            <a:noFill/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218621A7-F6E1-9122-786D-6BC70DB4AD4E}"/>
                </a:ext>
              </a:extLst>
            </p:cNvPr>
            <p:cNvSpPr/>
            <p:nvPr/>
          </p:nvSpPr>
          <p:spPr>
            <a:xfrm>
              <a:off x="4053982" y="3206987"/>
              <a:ext cx="44651" cy="125460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5CA156E6-32B2-49E1-898B-A87FD607695D}"/>
                </a:ext>
              </a:extLst>
            </p:cNvPr>
            <p:cNvSpPr/>
            <p:nvPr/>
          </p:nvSpPr>
          <p:spPr>
            <a:xfrm>
              <a:off x="4100842" y="3079367"/>
              <a:ext cx="110900" cy="133764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hteck 71">
              <a:extLst>
                <a:ext uri="{FF2B5EF4-FFF2-40B4-BE49-F238E27FC236}">
                  <a16:creationId xmlns:a16="http://schemas.microsoft.com/office/drawing/2014/main" id="{FB1818C8-2450-64DB-C8B9-C729EDBC39D9}"/>
                </a:ext>
              </a:extLst>
            </p:cNvPr>
            <p:cNvSpPr/>
            <p:nvPr/>
          </p:nvSpPr>
          <p:spPr>
            <a:xfrm>
              <a:off x="4352144" y="3087622"/>
              <a:ext cx="140740" cy="120711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Rechteck 72">
              <a:extLst>
                <a:ext uri="{FF2B5EF4-FFF2-40B4-BE49-F238E27FC236}">
                  <a16:creationId xmlns:a16="http://schemas.microsoft.com/office/drawing/2014/main" id="{FD81ADFD-70B7-073C-183A-A006ABE4A5B7}"/>
                </a:ext>
              </a:extLst>
            </p:cNvPr>
            <p:cNvSpPr/>
            <p:nvPr/>
          </p:nvSpPr>
          <p:spPr>
            <a:xfrm>
              <a:off x="4740302" y="3103178"/>
              <a:ext cx="263916" cy="103919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5452CDB5-6D0F-99A1-EB0E-F3B0C33DAD86}"/>
                </a:ext>
              </a:extLst>
            </p:cNvPr>
            <p:cNvSpPr/>
            <p:nvPr/>
          </p:nvSpPr>
          <p:spPr>
            <a:xfrm>
              <a:off x="4994483" y="3204815"/>
              <a:ext cx="183774" cy="96569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B6D03F67-C68A-A47A-7EF1-271A563143EE}"/>
                </a:ext>
              </a:extLst>
            </p:cNvPr>
            <p:cNvSpPr/>
            <p:nvPr/>
          </p:nvSpPr>
          <p:spPr>
            <a:xfrm>
              <a:off x="3983612" y="3415310"/>
              <a:ext cx="140740" cy="120711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BBE8564B-7061-B08A-8030-65F68471B487}"/>
                </a:ext>
              </a:extLst>
            </p:cNvPr>
            <p:cNvSpPr/>
            <p:nvPr/>
          </p:nvSpPr>
          <p:spPr>
            <a:xfrm>
              <a:off x="4357069" y="3539785"/>
              <a:ext cx="135814" cy="93331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B74D2CEF-3F09-DB7E-4D1D-24A2FB83AD07}"/>
                </a:ext>
              </a:extLst>
            </p:cNvPr>
            <p:cNvSpPr/>
            <p:nvPr/>
          </p:nvSpPr>
          <p:spPr>
            <a:xfrm>
              <a:off x="4640171" y="3415310"/>
              <a:ext cx="64354" cy="127494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465817A2-B4D1-1351-AF3F-AA37DD8146D7}"/>
                </a:ext>
              </a:extLst>
            </p:cNvPr>
            <p:cNvSpPr/>
            <p:nvPr/>
          </p:nvSpPr>
          <p:spPr>
            <a:xfrm>
              <a:off x="4897338" y="3415310"/>
              <a:ext cx="64354" cy="127494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19DE796C-E309-01CA-DEF7-E3460E919198}"/>
                </a:ext>
              </a:extLst>
            </p:cNvPr>
            <p:cNvSpPr/>
            <p:nvPr/>
          </p:nvSpPr>
          <p:spPr>
            <a:xfrm>
              <a:off x="4970416" y="3539785"/>
              <a:ext cx="64354" cy="127494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id="{6E86824F-F7B9-A4E9-BCE6-7C1570F7AACA}"/>
                </a:ext>
              </a:extLst>
            </p:cNvPr>
            <p:cNvSpPr/>
            <p:nvPr/>
          </p:nvSpPr>
          <p:spPr>
            <a:xfrm>
              <a:off x="5034343" y="3410225"/>
              <a:ext cx="64354" cy="127494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5" name="Textfeld 44">
            <a:extLst>
              <a:ext uri="{FF2B5EF4-FFF2-40B4-BE49-F238E27FC236}">
                <a16:creationId xmlns:a16="http://schemas.microsoft.com/office/drawing/2014/main" id="{FF7F2F72-E36C-6448-452F-4541021D1352}"/>
              </a:ext>
            </a:extLst>
          </p:cNvPr>
          <p:cNvSpPr txBox="1"/>
          <p:nvPr/>
        </p:nvSpPr>
        <p:spPr>
          <a:xfrm>
            <a:off x="3457371" y="2554861"/>
            <a:ext cx="481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TSE</a:t>
            </a:r>
          </a:p>
        </p:txBody>
      </p:sp>
      <p:pic>
        <p:nvPicPr>
          <p:cNvPr id="47" name="Grafik 46">
            <a:extLst>
              <a:ext uri="{FF2B5EF4-FFF2-40B4-BE49-F238E27FC236}">
                <a16:creationId xmlns:a16="http://schemas.microsoft.com/office/drawing/2014/main" id="{2B94A67B-37B9-1632-B340-133C6B8798D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4449" y="2718409"/>
            <a:ext cx="865072" cy="883094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353A24B1-C5FD-152E-010B-C7D58FA12A7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8984" y="2720081"/>
            <a:ext cx="857438" cy="881422"/>
          </a:xfrm>
          <a:prstGeom prst="rect">
            <a:avLst/>
          </a:prstGeom>
        </p:spPr>
      </p:pic>
      <p:grpSp>
        <p:nvGrpSpPr>
          <p:cNvPr id="96" name="Gruppieren 95">
            <a:extLst>
              <a:ext uri="{FF2B5EF4-FFF2-40B4-BE49-F238E27FC236}">
                <a16:creationId xmlns:a16="http://schemas.microsoft.com/office/drawing/2014/main" id="{4D4223A4-2A8D-C3E6-86F1-EE877CD21259}"/>
              </a:ext>
            </a:extLst>
          </p:cNvPr>
          <p:cNvGrpSpPr/>
          <p:nvPr/>
        </p:nvGrpSpPr>
        <p:grpSpPr>
          <a:xfrm>
            <a:off x="281303" y="4215311"/>
            <a:ext cx="1825751" cy="1469603"/>
            <a:chOff x="281303" y="4507543"/>
            <a:chExt cx="1825751" cy="1469603"/>
          </a:xfrm>
        </p:grpSpPr>
        <p:pic>
          <p:nvPicPr>
            <p:cNvPr id="92" name="Grafik 91">
              <a:extLst>
                <a:ext uri="{FF2B5EF4-FFF2-40B4-BE49-F238E27FC236}">
                  <a16:creationId xmlns:a16="http://schemas.microsoft.com/office/drawing/2014/main" id="{4B07FB7C-B1C5-7376-E4F8-0EC520D5A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6218" y="4507543"/>
              <a:ext cx="1770836" cy="1125704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sp>
          <p:nvSpPr>
            <p:cNvPr id="93" name="Textfeld 92">
              <a:extLst>
                <a:ext uri="{FF2B5EF4-FFF2-40B4-BE49-F238E27FC236}">
                  <a16:creationId xmlns:a16="http://schemas.microsoft.com/office/drawing/2014/main" id="{33F48432-AB12-B14B-A9CB-BCFF5B187C88}"/>
                </a:ext>
              </a:extLst>
            </p:cNvPr>
            <p:cNvSpPr txBox="1"/>
            <p:nvPr/>
          </p:nvSpPr>
          <p:spPr>
            <a:xfrm>
              <a:off x="281303" y="5669369"/>
              <a:ext cx="18083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>
                  <a:solidFill>
                    <a:srgbClr val="FF0000"/>
                  </a:solidFill>
                </a:rPr>
                <a:t>channel-wise</a:t>
              </a:r>
              <a:r>
                <a:rPr lang="de-DE" sz="1400" dirty="0">
                  <a:solidFill>
                    <a:srgbClr val="FF0000"/>
                  </a:solidFill>
                </a:rPr>
                <a:t> B1+</a:t>
              </a:r>
            </a:p>
          </p:txBody>
        </p:sp>
      </p:grpSp>
      <p:sp>
        <p:nvSpPr>
          <p:cNvPr id="46" name="Textfeld 45">
            <a:extLst>
              <a:ext uri="{FF2B5EF4-FFF2-40B4-BE49-F238E27FC236}">
                <a16:creationId xmlns:a16="http://schemas.microsoft.com/office/drawing/2014/main" id="{2D9C09BA-5D93-D051-4D10-A44C2552AC12}"/>
              </a:ext>
            </a:extLst>
          </p:cNvPr>
          <p:cNvSpPr txBox="1"/>
          <p:nvPr/>
        </p:nvSpPr>
        <p:spPr>
          <a:xfrm>
            <a:off x="2208694" y="6457890"/>
            <a:ext cx="10881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Direct 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encoded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signal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control for pTx -Weinmüller, Endres et al. ISMRM 2025</a:t>
            </a:r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EE5C54A4-4D68-421E-A676-84E8461538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26996" y="2584933"/>
            <a:ext cx="4711703" cy="1535274"/>
          </a:xfrm>
          <a:prstGeom prst="rect">
            <a:avLst/>
          </a:prstGeom>
        </p:spPr>
      </p:pic>
      <p:pic>
        <p:nvPicPr>
          <p:cNvPr id="81" name="Grafik 80">
            <a:extLst>
              <a:ext uri="{FF2B5EF4-FFF2-40B4-BE49-F238E27FC236}">
                <a16:creationId xmlns:a16="http://schemas.microsoft.com/office/drawing/2014/main" id="{F3A0A759-97CE-4ADE-B482-265D9775D3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08299" y="4226682"/>
            <a:ext cx="6314010" cy="217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86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C1E8DD-CE34-9B62-2735-5418E26E6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712A7A-C25A-0915-8EC5-60096E9582E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69040" y="6600000"/>
            <a:ext cx="959875" cy="1920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1E77C4-F13C-4261-8B14-6DABA109B117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34BE16-61CB-8A89-5FB2-0AFAE6BAE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90" y="205366"/>
            <a:ext cx="11907409" cy="8180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Task 7: spiral TSE at 7T </a:t>
            </a:r>
            <a:r>
              <a:rPr kumimoji="0" lang="de-DE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with</a:t>
            </a: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DESC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66649015-3C19-50AC-BADE-A18226B64856}"/>
              </a:ext>
            </a:extLst>
          </p:cNvPr>
          <p:cNvGrpSpPr/>
          <p:nvPr/>
        </p:nvGrpSpPr>
        <p:grpSpPr>
          <a:xfrm>
            <a:off x="292103" y="1189120"/>
            <a:ext cx="9622599" cy="2907186"/>
            <a:chOff x="1530567" y="1756974"/>
            <a:chExt cx="13011533" cy="3514418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7BFDF624-7984-D475-2FD3-57A8DB8CF4B2}"/>
                </a:ext>
              </a:extLst>
            </p:cNvPr>
            <p:cNvSpPr/>
            <p:nvPr/>
          </p:nvSpPr>
          <p:spPr>
            <a:xfrm>
              <a:off x="1530567" y="2189186"/>
              <a:ext cx="2588443" cy="3075842"/>
            </a:xfrm>
            <a:prstGeom prst="rect">
              <a:avLst/>
            </a:prstGeom>
            <a:solidFill>
              <a:srgbClr val="E7F0F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59882DEF-AFC7-5607-5F90-8F03DBA14A0E}"/>
                </a:ext>
              </a:extLst>
            </p:cNvPr>
            <p:cNvSpPr/>
            <p:nvPr/>
          </p:nvSpPr>
          <p:spPr>
            <a:xfrm>
              <a:off x="4118142" y="2194466"/>
              <a:ext cx="2962919" cy="3069917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E0F461B1-C2C6-4C0E-B72F-783F914BCB92}"/>
                </a:ext>
              </a:extLst>
            </p:cNvPr>
            <p:cNvSpPr/>
            <p:nvPr/>
          </p:nvSpPr>
          <p:spPr>
            <a:xfrm>
              <a:off x="7081063" y="2194466"/>
              <a:ext cx="2855635" cy="3074181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Parallelogramm 10">
              <a:extLst>
                <a:ext uri="{FF2B5EF4-FFF2-40B4-BE49-F238E27FC236}">
                  <a16:creationId xmlns:a16="http://schemas.microsoft.com/office/drawing/2014/main" id="{D35C141F-0EF4-84DC-847C-F70B75459434}"/>
                </a:ext>
              </a:extLst>
            </p:cNvPr>
            <p:cNvSpPr/>
            <p:nvPr/>
          </p:nvSpPr>
          <p:spPr>
            <a:xfrm>
              <a:off x="4117013" y="1927787"/>
              <a:ext cx="3238162" cy="273519"/>
            </a:xfrm>
            <a:prstGeom prst="parallelogram">
              <a:avLst>
                <a:gd name="adj" fmla="val 70145"/>
              </a:avLst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Parallelogramm 12">
              <a:extLst>
                <a:ext uri="{FF2B5EF4-FFF2-40B4-BE49-F238E27FC236}">
                  <a16:creationId xmlns:a16="http://schemas.microsoft.com/office/drawing/2014/main" id="{A86CDE40-4C13-7691-F409-DE73C1D3F3F7}"/>
                </a:ext>
              </a:extLst>
            </p:cNvPr>
            <p:cNvSpPr/>
            <p:nvPr/>
          </p:nvSpPr>
          <p:spPr>
            <a:xfrm>
              <a:off x="7080631" y="1927141"/>
              <a:ext cx="3085820" cy="271625"/>
            </a:xfrm>
            <a:prstGeom prst="parallelogram">
              <a:avLst>
                <a:gd name="adj" fmla="val 70145"/>
              </a:avLst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Parallelogramm 13">
              <a:extLst>
                <a:ext uri="{FF2B5EF4-FFF2-40B4-BE49-F238E27FC236}">
                  <a16:creationId xmlns:a16="http://schemas.microsoft.com/office/drawing/2014/main" id="{D352EF95-1072-3D42-DBC1-DDE4BFD9026C}"/>
                </a:ext>
              </a:extLst>
            </p:cNvPr>
            <p:cNvSpPr/>
            <p:nvPr/>
          </p:nvSpPr>
          <p:spPr>
            <a:xfrm rot="5400000" flipV="1">
              <a:off x="12608163" y="3337454"/>
              <a:ext cx="3514418" cy="353457"/>
            </a:xfrm>
            <a:prstGeom prst="parallelogram">
              <a:avLst>
                <a:gd name="adj" fmla="val 144502"/>
              </a:avLst>
            </a:prstGeom>
            <a:solidFill>
              <a:srgbClr val="C2D9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F4CA91AA-2442-2D48-B8AA-0CF67B548BAE}"/>
                </a:ext>
              </a:extLst>
            </p:cNvPr>
            <p:cNvSpPr/>
            <p:nvPr/>
          </p:nvSpPr>
          <p:spPr>
            <a:xfrm>
              <a:off x="9936696" y="2188570"/>
              <a:ext cx="4262697" cy="3080077"/>
            </a:xfrm>
            <a:prstGeom prst="rect">
              <a:avLst/>
            </a:prstGeom>
            <a:solidFill>
              <a:srgbClr val="E7F0F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3A1AE523-CC43-54CB-72DC-EA9BD75A81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30567" y="2188570"/>
              <a:ext cx="12668826" cy="10159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lumMod val="75000"/>
                  <a:lumOff val="25000"/>
                  <a:alpha val="40000"/>
                </a:sysClr>
              </a:solidFill>
              <a:prstDash val="solid"/>
              <a:miter lim="800000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7EEBB0E-79F4-F37D-69F8-B51807A2C745}"/>
                  </a:ext>
                </a:extLst>
              </p:cNvPr>
              <p:cNvSpPr txBox="1"/>
              <p:nvPr/>
            </p:nvSpPr>
            <p:spPr>
              <a:xfrm>
                <a:off x="6425718" y="3735309"/>
                <a:ext cx="163666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Loss:</a:t>
                </a:r>
                <a14:m>
                  <m:oMath xmlns:m="http://schemas.openxmlformats.org/officeDocument/2006/math">
                    <m:r>
                      <a:rPr kumimoji="0" lang="de-DE" sz="10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d>
                      <m:dPr>
                        <m:begChr m:val="‖"/>
                        <m:endChr m:val="‖"/>
                        <m:ctrlPr>
                          <a:rPr kumimoji="0" lang="en-US" sz="10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kumimoji="0" lang="en-US" sz="105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rPr>
                          <m:t>out</m:t>
                        </m:r>
                        <m:r>
                          <m:rPr>
                            <m:nor/>
                          </m:rPr>
                          <a:rPr kumimoji="0" lang="en-US" sz="105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kumimoji="0" lang="en-US" sz="105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rPr>
                          <m:t>tgt</m:t>
                        </m:r>
                      </m:e>
                    </m:d>
                  </m:oMath>
                </a14:m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+ SAR-loss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7EEBB0E-79F4-F37D-69F8-B51807A2C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718" y="3735309"/>
                <a:ext cx="1636666" cy="253916"/>
              </a:xfrm>
              <a:prstGeom prst="rect">
                <a:avLst/>
              </a:prstGeom>
              <a:blipFill>
                <a:blip r:embed="rId3"/>
                <a:stretch>
                  <a:fillRect b="-170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D71614B9-2799-6A4C-F548-8522207B6806}"/>
              </a:ext>
            </a:extLst>
          </p:cNvPr>
          <p:cNvGrpSpPr/>
          <p:nvPr/>
        </p:nvGrpSpPr>
        <p:grpSpPr>
          <a:xfrm>
            <a:off x="2308299" y="2707945"/>
            <a:ext cx="684450" cy="911316"/>
            <a:chOff x="606264" y="1111852"/>
            <a:chExt cx="3325091" cy="4343214"/>
          </a:xfrm>
          <a:solidFill>
            <a:sysClr val="windowText" lastClr="000000"/>
          </a:solidFill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A9172839-ABB0-ADC6-7012-81205CAB607C}"/>
                </a:ext>
              </a:extLst>
            </p:cNvPr>
            <p:cNvSpPr/>
            <p:nvPr/>
          </p:nvSpPr>
          <p:spPr>
            <a:xfrm>
              <a:off x="606264" y="1226927"/>
              <a:ext cx="3325091" cy="3325091"/>
            </a:xfrm>
            <a:prstGeom prst="ellipse">
              <a:avLst/>
            </a:prstGeom>
            <a:grpFill/>
            <a:ln w="28575" cap="flat" cmpd="sng" algn="ctr">
              <a:solidFill>
                <a:srgbClr val="92D05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1940B337-4A8B-ACCE-77ED-B21924EE6D05}"/>
                </a:ext>
              </a:extLst>
            </p:cNvPr>
            <p:cNvSpPr/>
            <p:nvPr/>
          </p:nvSpPr>
          <p:spPr>
            <a:xfrm rot="19667097">
              <a:off x="935592" y="1597096"/>
              <a:ext cx="2662914" cy="2662914"/>
            </a:xfrm>
            <a:prstGeom prst="ellipse">
              <a:avLst/>
            </a:prstGeom>
            <a:grpFill/>
            <a:ln w="28575" cap="flat" cmpd="sng" algn="ctr">
              <a:solidFill>
                <a:srgbClr val="92D050"/>
              </a:solidFill>
              <a:prstDash val="dashDot"/>
              <a:miter lim="800000"/>
            </a:ln>
            <a:effectLst/>
          </p:spPr>
          <p:txBody>
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0E258268-020D-63A0-A808-F859A91824C3}"/>
                </a:ext>
              </a:extLst>
            </p:cNvPr>
            <p:cNvSpPr/>
            <p:nvPr/>
          </p:nvSpPr>
          <p:spPr>
            <a:xfrm>
              <a:off x="1317230" y="1970321"/>
              <a:ext cx="1926715" cy="1926715"/>
            </a:xfrm>
            <a:prstGeom prst="ellipse">
              <a:avLst/>
            </a:prstGeom>
            <a:grpFill/>
            <a:ln w="28575" cap="flat" cmpd="sng" algn="ctr">
              <a:solidFill>
                <a:srgbClr val="92D05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D9372196-8109-E4FF-F3C6-643A4A5695A1}"/>
                </a:ext>
              </a:extLst>
            </p:cNvPr>
            <p:cNvSpPr/>
            <p:nvPr/>
          </p:nvSpPr>
          <p:spPr>
            <a:xfrm>
              <a:off x="1782325" y="2425771"/>
              <a:ext cx="962170" cy="96217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92D05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Gleichschenkliges Dreieck 23">
              <a:extLst>
                <a:ext uri="{FF2B5EF4-FFF2-40B4-BE49-F238E27FC236}">
                  <a16:creationId xmlns:a16="http://schemas.microsoft.com/office/drawing/2014/main" id="{EDCA6380-800F-F380-97D9-4BE19924EBC2}"/>
                </a:ext>
              </a:extLst>
            </p:cNvPr>
            <p:cNvSpPr/>
            <p:nvPr/>
          </p:nvSpPr>
          <p:spPr>
            <a:xfrm rot="10800000">
              <a:off x="1969588" y="1111852"/>
              <a:ext cx="554860" cy="521373"/>
            </a:xfrm>
            <a:prstGeom prst="triangle">
              <a:avLst/>
            </a:prstGeom>
            <a:solidFill>
              <a:sysClr val="windowText" lastClr="000000"/>
            </a:solidFill>
            <a:ln w="28575" cap="rnd" cmpd="sng" algn="ctr">
              <a:solidFill>
                <a:srgbClr val="92D050"/>
              </a:solidFill>
              <a:prstDash val="solid"/>
              <a:round/>
            </a:ln>
            <a:effectLst/>
          </p:spPr>
          <p:txBody>
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9036C168-D9EC-E9FC-E098-F9F0A15C39B9}"/>
                </a:ext>
              </a:extLst>
            </p:cNvPr>
            <p:cNvGrpSpPr/>
            <p:nvPr/>
          </p:nvGrpSpPr>
          <p:grpSpPr>
            <a:xfrm>
              <a:off x="1106194" y="3585695"/>
              <a:ext cx="2449805" cy="1869371"/>
              <a:chOff x="4879909" y="3759870"/>
              <a:chExt cx="2715209" cy="2146408"/>
            </a:xfrm>
            <a:grpFill/>
          </p:grpSpPr>
          <p:sp>
            <p:nvSpPr>
              <p:cNvPr id="26" name="Rechteck 9">
                <a:extLst>
                  <a:ext uri="{FF2B5EF4-FFF2-40B4-BE49-F238E27FC236}">
                    <a16:creationId xmlns:a16="http://schemas.microsoft.com/office/drawing/2014/main" id="{46C44B37-D2CB-FB50-71D8-224E4DEA1B69}"/>
                  </a:ext>
                </a:extLst>
              </p:cNvPr>
              <p:cNvSpPr/>
              <p:nvPr/>
            </p:nvSpPr>
            <p:spPr>
              <a:xfrm>
                <a:off x="4889241" y="3760645"/>
                <a:ext cx="2705877" cy="1330341"/>
              </a:xfrm>
              <a:custGeom>
                <a:avLst/>
                <a:gdLst>
                  <a:gd name="connsiteX0" fmla="*/ 0 w 1166326"/>
                  <a:gd name="connsiteY0" fmla="*/ 0 h 2132196"/>
                  <a:gd name="connsiteX1" fmla="*/ 1166326 w 1166326"/>
                  <a:gd name="connsiteY1" fmla="*/ 0 h 2132196"/>
                  <a:gd name="connsiteX2" fmla="*/ 1166326 w 1166326"/>
                  <a:gd name="connsiteY2" fmla="*/ 2132196 h 2132196"/>
                  <a:gd name="connsiteX3" fmla="*/ 0 w 1166326"/>
                  <a:gd name="connsiteY3" fmla="*/ 2132196 h 2132196"/>
                  <a:gd name="connsiteX4" fmla="*/ 0 w 1166326"/>
                  <a:gd name="connsiteY4" fmla="*/ 0 h 2132196"/>
                  <a:gd name="connsiteX0" fmla="*/ 401216 w 1166326"/>
                  <a:gd name="connsiteY0" fmla="*/ 65314 h 2132196"/>
                  <a:gd name="connsiteX1" fmla="*/ 1166326 w 1166326"/>
                  <a:gd name="connsiteY1" fmla="*/ 0 h 2132196"/>
                  <a:gd name="connsiteX2" fmla="*/ 1166326 w 1166326"/>
                  <a:gd name="connsiteY2" fmla="*/ 2132196 h 2132196"/>
                  <a:gd name="connsiteX3" fmla="*/ 0 w 1166326"/>
                  <a:gd name="connsiteY3" fmla="*/ 2132196 h 2132196"/>
                  <a:gd name="connsiteX4" fmla="*/ 401216 w 1166326"/>
                  <a:gd name="connsiteY4" fmla="*/ 65314 h 2132196"/>
                  <a:gd name="connsiteX0" fmla="*/ 401216 w 1166326"/>
                  <a:gd name="connsiteY0" fmla="*/ 0 h 2066882"/>
                  <a:gd name="connsiteX1" fmla="*/ 933060 w 1166326"/>
                  <a:gd name="connsiteY1" fmla="*/ 9331 h 2066882"/>
                  <a:gd name="connsiteX2" fmla="*/ 1166326 w 1166326"/>
                  <a:gd name="connsiteY2" fmla="*/ 2066882 h 2066882"/>
                  <a:gd name="connsiteX3" fmla="*/ 0 w 1166326"/>
                  <a:gd name="connsiteY3" fmla="*/ 2066882 h 2066882"/>
                  <a:gd name="connsiteX4" fmla="*/ 401216 w 1166326"/>
                  <a:gd name="connsiteY4" fmla="*/ 0 h 2066882"/>
                  <a:gd name="connsiteX0" fmla="*/ 322021 w 1166326"/>
                  <a:gd name="connsiteY0" fmla="*/ 110259 h 2057551"/>
                  <a:gd name="connsiteX1" fmla="*/ 933060 w 1166326"/>
                  <a:gd name="connsiteY1" fmla="*/ 0 h 2057551"/>
                  <a:gd name="connsiteX2" fmla="*/ 1166326 w 1166326"/>
                  <a:gd name="connsiteY2" fmla="*/ 2057551 h 2057551"/>
                  <a:gd name="connsiteX3" fmla="*/ 0 w 1166326"/>
                  <a:gd name="connsiteY3" fmla="*/ 2057551 h 2057551"/>
                  <a:gd name="connsiteX4" fmla="*/ 322021 w 1166326"/>
                  <a:gd name="connsiteY4" fmla="*/ 110259 h 2057551"/>
                  <a:gd name="connsiteX0" fmla="*/ 322021 w 1166326"/>
                  <a:gd name="connsiteY0" fmla="*/ 0 h 1947292"/>
                  <a:gd name="connsiteX1" fmla="*/ 821467 w 1166326"/>
                  <a:gd name="connsiteY1" fmla="*/ 39228 h 1947292"/>
                  <a:gd name="connsiteX2" fmla="*/ 1166326 w 1166326"/>
                  <a:gd name="connsiteY2" fmla="*/ 1947292 h 1947292"/>
                  <a:gd name="connsiteX3" fmla="*/ 0 w 1166326"/>
                  <a:gd name="connsiteY3" fmla="*/ 1947292 h 1947292"/>
                  <a:gd name="connsiteX4" fmla="*/ 322021 w 1166326"/>
                  <a:gd name="connsiteY4" fmla="*/ 0 h 1947292"/>
                  <a:gd name="connsiteX0" fmla="*/ 322021 w 1166326"/>
                  <a:gd name="connsiteY0" fmla="*/ 5619 h 1952911"/>
                  <a:gd name="connsiteX1" fmla="*/ 839466 w 1166326"/>
                  <a:gd name="connsiteY1" fmla="*/ 0 h 1952911"/>
                  <a:gd name="connsiteX2" fmla="*/ 1166326 w 1166326"/>
                  <a:gd name="connsiteY2" fmla="*/ 1952911 h 1952911"/>
                  <a:gd name="connsiteX3" fmla="*/ 0 w 1166326"/>
                  <a:gd name="connsiteY3" fmla="*/ 1952911 h 1952911"/>
                  <a:gd name="connsiteX4" fmla="*/ 322021 w 1166326"/>
                  <a:gd name="connsiteY4" fmla="*/ 5619 h 1952911"/>
                  <a:gd name="connsiteX0" fmla="*/ 322021 w 1090731"/>
                  <a:gd name="connsiteY0" fmla="*/ 5619 h 1952911"/>
                  <a:gd name="connsiteX1" fmla="*/ 839466 w 1090731"/>
                  <a:gd name="connsiteY1" fmla="*/ 0 h 1952911"/>
                  <a:gd name="connsiteX2" fmla="*/ 1090731 w 1090731"/>
                  <a:gd name="connsiteY2" fmla="*/ 1937962 h 1952911"/>
                  <a:gd name="connsiteX3" fmla="*/ 0 w 1090731"/>
                  <a:gd name="connsiteY3" fmla="*/ 1952911 h 1952911"/>
                  <a:gd name="connsiteX4" fmla="*/ 322021 w 1090731"/>
                  <a:gd name="connsiteY4" fmla="*/ 5619 h 1952911"/>
                  <a:gd name="connsiteX0" fmla="*/ 322021 w 1115929"/>
                  <a:gd name="connsiteY0" fmla="*/ 5619 h 1967859"/>
                  <a:gd name="connsiteX1" fmla="*/ 839466 w 1115929"/>
                  <a:gd name="connsiteY1" fmla="*/ 0 h 1967859"/>
                  <a:gd name="connsiteX2" fmla="*/ 1115929 w 1115929"/>
                  <a:gd name="connsiteY2" fmla="*/ 1967859 h 1967859"/>
                  <a:gd name="connsiteX3" fmla="*/ 0 w 1115929"/>
                  <a:gd name="connsiteY3" fmla="*/ 1952911 h 1967859"/>
                  <a:gd name="connsiteX4" fmla="*/ 322021 w 1115929"/>
                  <a:gd name="connsiteY4" fmla="*/ 5619 h 1967859"/>
                  <a:gd name="connsiteX0" fmla="*/ 225636 w 1019544"/>
                  <a:gd name="connsiteY0" fmla="*/ 5619 h 1967859"/>
                  <a:gd name="connsiteX1" fmla="*/ 743081 w 1019544"/>
                  <a:gd name="connsiteY1" fmla="*/ 0 h 1967859"/>
                  <a:gd name="connsiteX2" fmla="*/ 1019544 w 1019544"/>
                  <a:gd name="connsiteY2" fmla="*/ 1967859 h 1967859"/>
                  <a:gd name="connsiteX3" fmla="*/ 0 w 1019544"/>
                  <a:gd name="connsiteY3" fmla="*/ 1952912 h 1967859"/>
                  <a:gd name="connsiteX4" fmla="*/ 225636 w 1019544"/>
                  <a:gd name="connsiteY4" fmla="*/ 5619 h 1967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9544" h="1967859">
                    <a:moveTo>
                      <a:pt x="225636" y="5619"/>
                    </a:moveTo>
                    <a:lnTo>
                      <a:pt x="743081" y="0"/>
                    </a:lnTo>
                    <a:lnTo>
                      <a:pt x="1019544" y="1967859"/>
                    </a:lnTo>
                    <a:lnTo>
                      <a:pt x="0" y="1952912"/>
                    </a:lnTo>
                    <a:lnTo>
                      <a:pt x="225636" y="5619"/>
                    </a:lnTo>
                    <a:close/>
                  </a:path>
                </a:pathLst>
              </a:custGeom>
              <a:grpFill/>
              <a:ln w="28575" cap="flat" cmpd="sng" algn="ctr">
                <a:solidFill>
                  <a:srgbClr val="92D050"/>
                </a:solidFill>
                <a:prstDash val="solid"/>
                <a:round/>
              </a:ln>
              <a:effectLst/>
            </p:spPr>
            <p:txBody>
  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Abgerundetes Rechteck 10">
                <a:extLst>
                  <a:ext uri="{FF2B5EF4-FFF2-40B4-BE49-F238E27FC236}">
                    <a16:creationId xmlns:a16="http://schemas.microsoft.com/office/drawing/2014/main" id="{B8A0C625-6368-50A7-39CC-7D14A5DEA46F}"/>
                  </a:ext>
                </a:extLst>
              </p:cNvPr>
              <p:cNvSpPr/>
              <p:nvPr/>
            </p:nvSpPr>
            <p:spPr>
              <a:xfrm>
                <a:off x="4879909" y="5110424"/>
                <a:ext cx="2705877" cy="459742"/>
              </a:xfrm>
              <a:custGeom>
                <a:avLst/>
                <a:gdLst>
                  <a:gd name="connsiteX0" fmla="*/ 0 w 2705877"/>
                  <a:gd name="connsiteY0" fmla="*/ 76381 h 458276"/>
                  <a:gd name="connsiteX1" fmla="*/ 76381 w 2705877"/>
                  <a:gd name="connsiteY1" fmla="*/ 0 h 458276"/>
                  <a:gd name="connsiteX2" fmla="*/ 2629496 w 2705877"/>
                  <a:gd name="connsiteY2" fmla="*/ 0 h 458276"/>
                  <a:gd name="connsiteX3" fmla="*/ 2705877 w 2705877"/>
                  <a:gd name="connsiteY3" fmla="*/ 76381 h 458276"/>
                  <a:gd name="connsiteX4" fmla="*/ 2705877 w 2705877"/>
                  <a:gd name="connsiteY4" fmla="*/ 381895 h 458276"/>
                  <a:gd name="connsiteX5" fmla="*/ 2629496 w 2705877"/>
                  <a:gd name="connsiteY5" fmla="*/ 458276 h 458276"/>
                  <a:gd name="connsiteX6" fmla="*/ 76381 w 2705877"/>
                  <a:gd name="connsiteY6" fmla="*/ 458276 h 458276"/>
                  <a:gd name="connsiteX7" fmla="*/ 0 w 2705877"/>
                  <a:gd name="connsiteY7" fmla="*/ 381895 h 458276"/>
                  <a:gd name="connsiteX8" fmla="*/ 0 w 2705877"/>
                  <a:gd name="connsiteY8" fmla="*/ 76381 h 458276"/>
                  <a:gd name="connsiteX0" fmla="*/ 0 w 2705877"/>
                  <a:gd name="connsiteY0" fmla="*/ 76381 h 458276"/>
                  <a:gd name="connsiteX1" fmla="*/ 76381 w 2705877"/>
                  <a:gd name="connsiteY1" fmla="*/ 0 h 458276"/>
                  <a:gd name="connsiteX2" fmla="*/ 2629496 w 2705877"/>
                  <a:gd name="connsiteY2" fmla="*/ 0 h 458276"/>
                  <a:gd name="connsiteX3" fmla="*/ 2705877 w 2705877"/>
                  <a:gd name="connsiteY3" fmla="*/ 76381 h 458276"/>
                  <a:gd name="connsiteX4" fmla="*/ 2705877 w 2705877"/>
                  <a:gd name="connsiteY4" fmla="*/ 381895 h 458276"/>
                  <a:gd name="connsiteX5" fmla="*/ 2629496 w 2705877"/>
                  <a:gd name="connsiteY5" fmla="*/ 458276 h 458276"/>
                  <a:gd name="connsiteX6" fmla="*/ 328308 w 2705877"/>
                  <a:gd name="connsiteY6" fmla="*/ 458276 h 458276"/>
                  <a:gd name="connsiteX7" fmla="*/ 0 w 2705877"/>
                  <a:gd name="connsiteY7" fmla="*/ 381895 h 458276"/>
                  <a:gd name="connsiteX8" fmla="*/ 0 w 2705877"/>
                  <a:gd name="connsiteY8" fmla="*/ 76381 h 458276"/>
                  <a:gd name="connsiteX0" fmla="*/ 0 w 2705877"/>
                  <a:gd name="connsiteY0" fmla="*/ 76381 h 462134"/>
                  <a:gd name="connsiteX1" fmla="*/ 76381 w 2705877"/>
                  <a:gd name="connsiteY1" fmla="*/ 0 h 462134"/>
                  <a:gd name="connsiteX2" fmla="*/ 2629496 w 2705877"/>
                  <a:gd name="connsiteY2" fmla="*/ 0 h 462134"/>
                  <a:gd name="connsiteX3" fmla="*/ 2705877 w 2705877"/>
                  <a:gd name="connsiteY3" fmla="*/ 76381 h 462134"/>
                  <a:gd name="connsiteX4" fmla="*/ 2705877 w 2705877"/>
                  <a:gd name="connsiteY4" fmla="*/ 381895 h 462134"/>
                  <a:gd name="connsiteX5" fmla="*/ 2629496 w 2705877"/>
                  <a:gd name="connsiteY5" fmla="*/ 458276 h 462134"/>
                  <a:gd name="connsiteX6" fmla="*/ 328308 w 2705877"/>
                  <a:gd name="connsiteY6" fmla="*/ 458276 h 462134"/>
                  <a:gd name="connsiteX7" fmla="*/ 0 w 2705877"/>
                  <a:gd name="connsiteY7" fmla="*/ 381895 h 462134"/>
                  <a:gd name="connsiteX8" fmla="*/ 0 w 2705877"/>
                  <a:gd name="connsiteY8" fmla="*/ 76381 h 462134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381895 h 459742"/>
                  <a:gd name="connsiteX5" fmla="*/ 2629496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269928 h 459742"/>
                  <a:gd name="connsiteX5" fmla="*/ 2629496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269928 h 459742"/>
                  <a:gd name="connsiteX5" fmla="*/ 2405561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269928 h 459742"/>
                  <a:gd name="connsiteX5" fmla="*/ 2405561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269928 h 459742"/>
                  <a:gd name="connsiteX5" fmla="*/ 2405561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269928 h 459742"/>
                  <a:gd name="connsiteX5" fmla="*/ 2405561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05877" h="459742">
                    <a:moveTo>
                      <a:pt x="0" y="76381"/>
                    </a:moveTo>
                    <a:cubicBezTo>
                      <a:pt x="0" y="34197"/>
                      <a:pt x="34197" y="0"/>
                      <a:pt x="76381" y="0"/>
                    </a:cubicBezTo>
                    <a:lnTo>
                      <a:pt x="2629496" y="0"/>
                    </a:lnTo>
                    <a:cubicBezTo>
                      <a:pt x="2671680" y="0"/>
                      <a:pt x="2705877" y="34197"/>
                      <a:pt x="2705877" y="76381"/>
                    </a:cubicBezTo>
                    <a:lnTo>
                      <a:pt x="2705877" y="269928"/>
                    </a:lnTo>
                    <a:cubicBezTo>
                      <a:pt x="2705877" y="312112"/>
                      <a:pt x="2578373" y="467607"/>
                      <a:pt x="2405561" y="458276"/>
                    </a:cubicBezTo>
                    <a:lnTo>
                      <a:pt x="328308" y="458276"/>
                    </a:lnTo>
                    <a:cubicBezTo>
                      <a:pt x="118173" y="476937"/>
                      <a:pt x="0" y="312112"/>
                      <a:pt x="0" y="269928"/>
                    </a:cubicBezTo>
                    <a:lnTo>
                      <a:pt x="0" y="76381"/>
                    </a:lnTo>
                    <a:close/>
                  </a:path>
                </a:pathLst>
              </a:custGeom>
              <a:grpFill/>
              <a:ln w="28575" cap="flat" cmpd="sng" algn="ctr">
                <a:solidFill>
                  <a:srgbClr val="92D05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A4607A2F-E6C2-57AB-A0A4-17CB2C10472D}"/>
                  </a:ext>
                </a:extLst>
              </p:cNvPr>
              <p:cNvSpPr/>
              <p:nvPr/>
            </p:nvSpPr>
            <p:spPr>
              <a:xfrm>
                <a:off x="5449077" y="5570166"/>
                <a:ext cx="1586204" cy="336112"/>
              </a:xfrm>
              <a:prstGeom prst="rect">
                <a:avLst/>
              </a:prstGeom>
              <a:grpFill/>
              <a:ln w="28575" cap="flat" cmpd="sng" algn="ctr">
                <a:solidFill>
                  <a:srgbClr val="92D050"/>
                </a:solidFill>
                <a:prstDash val="solid"/>
                <a:round/>
              </a:ln>
              <a:effectLst/>
            </p:spPr>
            <p:txBody>
  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Trapezoid 15">
                <a:extLst>
                  <a:ext uri="{FF2B5EF4-FFF2-40B4-BE49-F238E27FC236}">
                    <a16:creationId xmlns:a16="http://schemas.microsoft.com/office/drawing/2014/main" id="{AF703F46-0E04-DC63-82AE-A8C87FD8E67E}"/>
                  </a:ext>
                </a:extLst>
              </p:cNvPr>
              <p:cNvSpPr/>
              <p:nvPr/>
            </p:nvSpPr>
            <p:spPr>
              <a:xfrm>
                <a:off x="5869810" y="3759870"/>
                <a:ext cx="642959" cy="362505"/>
              </a:xfrm>
              <a:custGeom>
                <a:avLst/>
                <a:gdLst>
                  <a:gd name="connsiteX0" fmla="*/ 0 w 767847"/>
                  <a:gd name="connsiteY0" fmla="*/ 382924 h 382924"/>
                  <a:gd name="connsiteX1" fmla="*/ 95731 w 767847"/>
                  <a:gd name="connsiteY1" fmla="*/ 0 h 382924"/>
                  <a:gd name="connsiteX2" fmla="*/ 672116 w 767847"/>
                  <a:gd name="connsiteY2" fmla="*/ 0 h 382924"/>
                  <a:gd name="connsiteX3" fmla="*/ 767847 w 767847"/>
                  <a:gd name="connsiteY3" fmla="*/ 382924 h 382924"/>
                  <a:gd name="connsiteX4" fmla="*/ 0 w 767847"/>
                  <a:gd name="connsiteY4" fmla="*/ 382924 h 382924"/>
                  <a:gd name="connsiteX0" fmla="*/ 4120 w 771967"/>
                  <a:gd name="connsiteY0" fmla="*/ 382924 h 382924"/>
                  <a:gd name="connsiteX1" fmla="*/ 99851 w 771967"/>
                  <a:gd name="connsiteY1" fmla="*/ 0 h 382924"/>
                  <a:gd name="connsiteX2" fmla="*/ 676236 w 771967"/>
                  <a:gd name="connsiteY2" fmla="*/ 0 h 382924"/>
                  <a:gd name="connsiteX3" fmla="*/ 771967 w 771967"/>
                  <a:gd name="connsiteY3" fmla="*/ 382924 h 382924"/>
                  <a:gd name="connsiteX4" fmla="*/ 4120 w 771967"/>
                  <a:gd name="connsiteY4" fmla="*/ 382924 h 382924"/>
                  <a:gd name="connsiteX0" fmla="*/ 4120 w 771967"/>
                  <a:gd name="connsiteY0" fmla="*/ 382924 h 420246"/>
                  <a:gd name="connsiteX1" fmla="*/ 99851 w 771967"/>
                  <a:gd name="connsiteY1" fmla="*/ 0 h 420246"/>
                  <a:gd name="connsiteX2" fmla="*/ 676236 w 771967"/>
                  <a:gd name="connsiteY2" fmla="*/ 0 h 420246"/>
                  <a:gd name="connsiteX3" fmla="*/ 771967 w 771967"/>
                  <a:gd name="connsiteY3" fmla="*/ 382924 h 420246"/>
                  <a:gd name="connsiteX4" fmla="*/ 4120 w 771967"/>
                  <a:gd name="connsiteY4" fmla="*/ 382924 h 420246"/>
                  <a:gd name="connsiteX0" fmla="*/ 4120 w 771967"/>
                  <a:gd name="connsiteY0" fmla="*/ 382924 h 439125"/>
                  <a:gd name="connsiteX1" fmla="*/ 99851 w 771967"/>
                  <a:gd name="connsiteY1" fmla="*/ 0 h 439125"/>
                  <a:gd name="connsiteX2" fmla="*/ 676236 w 771967"/>
                  <a:gd name="connsiteY2" fmla="*/ 0 h 439125"/>
                  <a:gd name="connsiteX3" fmla="*/ 771967 w 771967"/>
                  <a:gd name="connsiteY3" fmla="*/ 382924 h 439125"/>
                  <a:gd name="connsiteX4" fmla="*/ 4120 w 771967"/>
                  <a:gd name="connsiteY4" fmla="*/ 382924 h 439125"/>
                  <a:gd name="connsiteX0" fmla="*/ 4120 w 778856"/>
                  <a:gd name="connsiteY0" fmla="*/ 382924 h 439125"/>
                  <a:gd name="connsiteX1" fmla="*/ 99851 w 778856"/>
                  <a:gd name="connsiteY1" fmla="*/ 0 h 439125"/>
                  <a:gd name="connsiteX2" fmla="*/ 676236 w 778856"/>
                  <a:gd name="connsiteY2" fmla="*/ 0 h 439125"/>
                  <a:gd name="connsiteX3" fmla="*/ 771967 w 778856"/>
                  <a:gd name="connsiteY3" fmla="*/ 382924 h 439125"/>
                  <a:gd name="connsiteX4" fmla="*/ 4120 w 778856"/>
                  <a:gd name="connsiteY4" fmla="*/ 382924 h 43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856" h="439125">
                    <a:moveTo>
                      <a:pt x="4120" y="382924"/>
                    </a:moveTo>
                    <a:cubicBezTo>
                      <a:pt x="-19954" y="255283"/>
                      <a:pt x="67941" y="127641"/>
                      <a:pt x="99851" y="0"/>
                    </a:cubicBezTo>
                    <a:lnTo>
                      <a:pt x="676236" y="0"/>
                    </a:lnTo>
                    <a:cubicBezTo>
                      <a:pt x="708146" y="127641"/>
                      <a:pt x="805371" y="245952"/>
                      <a:pt x="771967" y="382924"/>
                    </a:cubicBezTo>
                    <a:cubicBezTo>
                      <a:pt x="544010" y="448239"/>
                      <a:pt x="260069" y="466900"/>
                      <a:pt x="4120" y="382924"/>
                    </a:cubicBezTo>
                    <a:close/>
                  </a:path>
                </a:pathLst>
              </a:custGeom>
              <a:grpFill/>
              <a:ln w="28575" cap="flat" cmpd="sng" algn="ctr">
                <a:solidFill>
                  <a:srgbClr val="92D050"/>
                </a:solidFill>
                <a:prstDash val="solid"/>
                <a:round/>
              </a:ln>
              <a:effectLst/>
            </p:spPr>
            <p:txBody>
  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0" name="Diagonal liegende Ecken des Rechtecks schneiden 29">
            <a:extLst>
              <a:ext uri="{FF2B5EF4-FFF2-40B4-BE49-F238E27FC236}">
                <a16:creationId xmlns:a16="http://schemas.microsoft.com/office/drawing/2014/main" id="{B5AED879-105E-CA61-ED48-3DF5516FF7DE}"/>
              </a:ext>
            </a:extLst>
          </p:cNvPr>
          <p:cNvSpPr/>
          <p:nvPr/>
        </p:nvSpPr>
        <p:spPr>
          <a:xfrm>
            <a:off x="365673" y="1754462"/>
            <a:ext cx="1791276" cy="870281"/>
          </a:xfrm>
          <a:prstGeom prst="snip2DiagRect">
            <a:avLst>
              <a:gd name="adj1" fmla="val 16542"/>
              <a:gd name="adj2" fmla="val 16667"/>
            </a:avLst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Spin system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PD, T1, T2,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T2‘, </a:t>
            </a:r>
            <a:b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B0+</a:t>
            </a:r>
            <a:r>
              <a:rPr kumimoji="0" lang="el-G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χ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,B1, diffusion, … 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E98D994C-0074-2C90-CC23-5E90BDAC75E8}"/>
              </a:ext>
            </a:extLst>
          </p:cNvPr>
          <p:cNvGrpSpPr/>
          <p:nvPr/>
        </p:nvGrpSpPr>
        <p:grpSpPr>
          <a:xfrm>
            <a:off x="548649" y="2834166"/>
            <a:ext cx="1340695" cy="1028548"/>
            <a:chOff x="4411403" y="13377270"/>
            <a:chExt cx="5568915" cy="4467154"/>
          </a:xfrm>
        </p:grpSpPr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C3261991-599F-7CC2-C306-7BBDBFB50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11403" y="13377270"/>
              <a:ext cx="2923614" cy="3708847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E2F6CAC7-7446-E017-6112-FA384B4FC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64181" y="13785312"/>
              <a:ext cx="2923614" cy="3708847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4C0793BA-64E2-5D87-2276-E9943A628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duotone>
                <a:srgbClr val="5B9BD5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56704" y="14135577"/>
              <a:ext cx="2923614" cy="3708847"/>
            </a:xfrm>
            <a:prstGeom prst="rect">
              <a:avLst/>
            </a:prstGeom>
            <a:ln w="38100">
              <a:noFill/>
            </a:ln>
          </p:spPr>
        </p:pic>
      </p:grpSp>
      <p:sp>
        <p:nvSpPr>
          <p:cNvPr id="35" name="Diagonal liegende Ecken des Rechtecks schneiden 34">
            <a:extLst>
              <a:ext uri="{FF2B5EF4-FFF2-40B4-BE49-F238E27FC236}">
                <a16:creationId xmlns:a16="http://schemas.microsoft.com/office/drawing/2014/main" id="{67C62261-E91D-536F-BD2D-57B69DE32FE2}"/>
              </a:ext>
            </a:extLst>
          </p:cNvPr>
          <p:cNvSpPr/>
          <p:nvPr/>
        </p:nvSpPr>
        <p:spPr>
          <a:xfrm>
            <a:off x="2472901" y="1747122"/>
            <a:ext cx="1707161" cy="699787"/>
          </a:xfrm>
          <a:prstGeom prst="snip2DiagRect">
            <a:avLst>
              <a:gd name="adj1" fmla="val 13930"/>
              <a:gd name="adj2" fmla="val 16667"/>
            </a:avLst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MRI scanner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&amp; sequence</a:t>
            </a:r>
          </a:p>
        </p:txBody>
      </p:sp>
      <p:sp>
        <p:nvSpPr>
          <p:cNvPr id="36" name="Diagonal liegende Ecken des Rechtecks schneiden 35">
            <a:extLst>
              <a:ext uri="{FF2B5EF4-FFF2-40B4-BE49-F238E27FC236}">
                <a16:creationId xmlns:a16="http://schemas.microsoft.com/office/drawing/2014/main" id="{E541C61C-7F16-EE39-2A8E-EA19CC3B928C}"/>
              </a:ext>
            </a:extLst>
          </p:cNvPr>
          <p:cNvSpPr/>
          <p:nvPr/>
        </p:nvSpPr>
        <p:spPr>
          <a:xfrm>
            <a:off x="6725378" y="1756915"/>
            <a:ext cx="1501849" cy="672653"/>
          </a:xfrm>
          <a:prstGeom prst="snip2DiagRect">
            <a:avLst>
              <a:gd name="adj1" fmla="val 13059"/>
              <a:gd name="adj2" fmla="val 16667"/>
            </a:avLst>
          </a:prstGeom>
          <a:solidFill>
            <a:srgbClr val="FFB3B3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data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Contrast of interest</a:t>
            </a:r>
          </a:p>
        </p:txBody>
      </p:sp>
      <p:sp>
        <p:nvSpPr>
          <p:cNvPr id="37" name="Diagonal liegende Ecken des Rechtecks schneiden 36">
            <a:extLst>
              <a:ext uri="{FF2B5EF4-FFF2-40B4-BE49-F238E27FC236}">
                <a16:creationId xmlns:a16="http://schemas.microsoft.com/office/drawing/2014/main" id="{AD40189B-908A-F586-7766-954AD6219AEA}"/>
              </a:ext>
            </a:extLst>
          </p:cNvPr>
          <p:cNvSpPr/>
          <p:nvPr/>
        </p:nvSpPr>
        <p:spPr>
          <a:xfrm>
            <a:off x="4561060" y="1747852"/>
            <a:ext cx="1830565" cy="704807"/>
          </a:xfrm>
          <a:prstGeom prst="snip2DiagRect">
            <a:avLst>
              <a:gd name="adj1" fmla="val 14800"/>
              <a:gd name="adj2" fmla="val 16667"/>
            </a:avLst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Reconstruction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k-space to image space,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to parametric maps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269929E5-10A5-9E82-13A8-9EA096DCA345}"/>
              </a:ext>
            </a:extLst>
          </p:cNvPr>
          <p:cNvGrpSpPr/>
          <p:nvPr/>
        </p:nvGrpSpPr>
        <p:grpSpPr>
          <a:xfrm>
            <a:off x="4702911" y="2713561"/>
            <a:ext cx="1462333" cy="974077"/>
            <a:chOff x="5252828" y="2543389"/>
            <a:chExt cx="1767775" cy="1316440"/>
          </a:xfrm>
        </p:grpSpPr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55C13BEB-57DD-492E-7C4D-94A8A922CF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5990955" y="2543389"/>
              <a:ext cx="1029648" cy="1312637"/>
            </a:xfrm>
            <a:prstGeom prst="rect">
              <a:avLst/>
            </a:prstGeom>
          </p:spPr>
        </p:pic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BE248FA5-583A-7294-7038-4016C24384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52828" y="2547192"/>
              <a:ext cx="980427" cy="1312637"/>
            </a:xfrm>
            <a:prstGeom prst="rect">
              <a:avLst/>
            </a:prstGeom>
          </p:spPr>
        </p:pic>
        <p:sp>
          <p:nvSpPr>
            <p:cNvPr id="41" name="Diagonal liegende Ecken des Rechtecks schneiden 40">
              <a:extLst>
                <a:ext uri="{FF2B5EF4-FFF2-40B4-BE49-F238E27FC236}">
                  <a16:creationId xmlns:a16="http://schemas.microsoft.com/office/drawing/2014/main" id="{6872D43A-96B4-ED81-B3DE-8A8CA26F20B9}"/>
                </a:ext>
              </a:extLst>
            </p:cNvPr>
            <p:cNvSpPr/>
            <p:nvPr/>
          </p:nvSpPr>
          <p:spPr>
            <a:xfrm>
              <a:off x="5916479" y="2704851"/>
              <a:ext cx="382123" cy="1012326"/>
            </a:xfrm>
            <a:prstGeom prst="snip2DiagRect">
              <a:avLst>
                <a:gd name="adj1" fmla="val 17232"/>
                <a:gd name="adj2" fmla="val 16667"/>
              </a:avLst>
            </a:prstGeom>
            <a:solidFill>
              <a:srgbClr val="FFC000">
                <a:lumMod val="60000"/>
                <a:lumOff val="40000"/>
              </a:srgbClr>
            </a:solidFill>
            <a:ln w="3175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FFT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4" name="Pfeil nach unten 63">
            <a:extLst>
              <a:ext uri="{FF2B5EF4-FFF2-40B4-BE49-F238E27FC236}">
                <a16:creationId xmlns:a16="http://schemas.microsoft.com/office/drawing/2014/main" id="{24789B3B-B43B-C4A3-0EEF-7A7CF9B28FF8}"/>
              </a:ext>
            </a:extLst>
          </p:cNvPr>
          <p:cNvSpPr/>
          <p:nvPr/>
        </p:nvSpPr>
        <p:spPr>
          <a:xfrm rot="16200000">
            <a:off x="2111131" y="2004690"/>
            <a:ext cx="225123" cy="268019"/>
          </a:xfrm>
          <a:prstGeom prst="downArrow">
            <a:avLst/>
          </a:prstGeom>
          <a:solidFill>
            <a:srgbClr val="E7F0F9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Pfeil nach unten 64">
            <a:extLst>
              <a:ext uri="{FF2B5EF4-FFF2-40B4-BE49-F238E27FC236}">
                <a16:creationId xmlns:a16="http://schemas.microsoft.com/office/drawing/2014/main" id="{695CAD2A-7604-4E78-830D-F3E7B9D5AB81}"/>
              </a:ext>
            </a:extLst>
          </p:cNvPr>
          <p:cNvSpPr/>
          <p:nvPr/>
        </p:nvSpPr>
        <p:spPr>
          <a:xfrm rot="16200000">
            <a:off x="4258806" y="1991038"/>
            <a:ext cx="225123" cy="268019"/>
          </a:xfrm>
          <a:prstGeom prst="downArrow">
            <a:avLst/>
          </a:prstGeom>
          <a:solidFill>
            <a:srgbClr val="D9D9D9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Pfeil nach unten 65">
            <a:extLst>
              <a:ext uri="{FF2B5EF4-FFF2-40B4-BE49-F238E27FC236}">
                <a16:creationId xmlns:a16="http://schemas.microsoft.com/office/drawing/2014/main" id="{0515AFD3-03C0-DE35-A4E7-A31E988860E4}"/>
              </a:ext>
            </a:extLst>
          </p:cNvPr>
          <p:cNvSpPr/>
          <p:nvPr/>
        </p:nvSpPr>
        <p:spPr>
          <a:xfrm rot="16200000">
            <a:off x="6447166" y="1961046"/>
            <a:ext cx="225123" cy="268019"/>
          </a:xfrm>
          <a:prstGeom prst="downArrow">
            <a:avLst/>
          </a:prstGeom>
          <a:solidFill>
            <a:srgbClr val="D9D9D9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Parallelogramm 66">
            <a:extLst>
              <a:ext uri="{FF2B5EF4-FFF2-40B4-BE49-F238E27FC236}">
                <a16:creationId xmlns:a16="http://schemas.microsoft.com/office/drawing/2014/main" id="{8790C2E7-50E2-E419-CDC3-88BA8FFD20DB}"/>
              </a:ext>
            </a:extLst>
          </p:cNvPr>
          <p:cNvSpPr/>
          <p:nvPr/>
        </p:nvSpPr>
        <p:spPr>
          <a:xfrm>
            <a:off x="284590" y="1186058"/>
            <a:ext cx="9638064" cy="360674"/>
          </a:xfrm>
          <a:prstGeom prst="parallelogram">
            <a:avLst>
              <a:gd name="adj" fmla="val 70145"/>
            </a:avLst>
          </a:prstGeom>
          <a:solidFill>
            <a:srgbClr val="5B9BD5">
              <a:alpha val="71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C59B6C64-B8F9-EC4A-E1D7-1721E12DD946}"/>
              </a:ext>
            </a:extLst>
          </p:cNvPr>
          <p:cNvSpPr txBox="1"/>
          <p:nvPr/>
        </p:nvSpPr>
        <p:spPr>
          <a:xfrm>
            <a:off x="2240014" y="3641854"/>
            <a:ext cx="894797" cy="338554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Differentiable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Bloch simulation</a:t>
            </a:r>
            <a:endParaRPr kumimoji="0" lang="de-DE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79603B04-587E-D890-0783-E5076B122DB1}"/>
              </a:ext>
            </a:extLst>
          </p:cNvPr>
          <p:cNvSpPr txBox="1"/>
          <p:nvPr/>
        </p:nvSpPr>
        <p:spPr>
          <a:xfrm>
            <a:off x="3219159" y="2466176"/>
            <a:ext cx="9777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Spiral TSE</a:t>
            </a:r>
          </a:p>
        </p:txBody>
      </p: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ABF4820A-8D4A-4324-8AB6-E70C7E81D685}"/>
              </a:ext>
            </a:extLst>
          </p:cNvPr>
          <p:cNvGrpSpPr/>
          <p:nvPr/>
        </p:nvGrpSpPr>
        <p:grpSpPr>
          <a:xfrm>
            <a:off x="3146784" y="2697925"/>
            <a:ext cx="1165058" cy="1314331"/>
            <a:chOff x="3084374" y="2679686"/>
            <a:chExt cx="1165058" cy="1314331"/>
          </a:xfrm>
        </p:grpSpPr>
        <p:pic>
          <p:nvPicPr>
            <p:cNvPr id="48" name="Grafik 47">
              <a:extLst>
                <a:ext uri="{FF2B5EF4-FFF2-40B4-BE49-F238E27FC236}">
                  <a16:creationId xmlns:a16="http://schemas.microsoft.com/office/drawing/2014/main" id="{6B9A207F-7DED-1388-F65A-E265F2EEB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084374" y="3139792"/>
              <a:ext cx="1157293" cy="854225"/>
            </a:xfrm>
            <a:prstGeom prst="rect">
              <a:avLst/>
            </a:prstGeom>
          </p:spPr>
        </p:pic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456D8FB2-A5AF-ACA7-9527-EF85EF520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084375" y="2679686"/>
              <a:ext cx="1165057" cy="461665"/>
            </a:xfrm>
            <a:prstGeom prst="rect">
              <a:avLst/>
            </a:prstGeom>
          </p:spPr>
        </p:pic>
      </p:grpSp>
      <p:pic>
        <p:nvPicPr>
          <p:cNvPr id="83" name="Grafik 82" descr="Ein Bild, das Diagramm, Kreis, Screenshot, Text enthält.&#10;&#10;KI-generierte Inhalte können fehlerhaft sein.">
            <a:extLst>
              <a:ext uri="{FF2B5EF4-FFF2-40B4-BE49-F238E27FC236}">
                <a16:creationId xmlns:a16="http://schemas.microsoft.com/office/drawing/2014/main" id="{5E0678E2-D3AE-5D69-A2BF-96B7F8C7809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23692" y="4174523"/>
            <a:ext cx="2070153" cy="1625170"/>
          </a:xfrm>
          <a:prstGeom prst="rect">
            <a:avLst/>
          </a:prstGeom>
        </p:spPr>
      </p:pic>
      <p:pic>
        <p:nvPicPr>
          <p:cNvPr id="85" name="Grafik 84">
            <a:extLst>
              <a:ext uri="{FF2B5EF4-FFF2-40B4-BE49-F238E27FC236}">
                <a16:creationId xmlns:a16="http://schemas.microsoft.com/office/drawing/2014/main" id="{32453DCE-A131-54A4-5E37-55B9D0B9E3E4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25"/>
          <a:stretch>
            <a:fillRect/>
          </a:stretch>
        </p:blipFill>
        <p:spPr>
          <a:xfrm>
            <a:off x="5891917" y="4166302"/>
            <a:ext cx="4902732" cy="262569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88744CB-CAA0-A889-1F20-4AD5B573CC7C}"/>
              </a:ext>
            </a:extLst>
          </p:cNvPr>
          <p:cNvSpPr txBox="1"/>
          <p:nvPr/>
        </p:nvSpPr>
        <p:spPr>
          <a:xfrm>
            <a:off x="8985779" y="4183573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DESC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1D15044-19C1-D336-1A3F-2BE032E50ED3}"/>
              </a:ext>
            </a:extLst>
          </p:cNvPr>
          <p:cNvSpPr txBox="1"/>
          <p:nvPr/>
        </p:nvSpPr>
        <p:spPr>
          <a:xfrm>
            <a:off x="5833594" y="4202858"/>
            <a:ext cx="23839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static</a:t>
            </a:r>
            <a:r>
              <a:rPr lang="de-DE" dirty="0">
                <a:solidFill>
                  <a:schemeClr val="bg1"/>
                </a:solidFill>
              </a:rPr>
              <a:t> B1 </a:t>
            </a:r>
            <a:r>
              <a:rPr lang="de-DE" dirty="0" err="1">
                <a:solidFill>
                  <a:schemeClr val="bg1"/>
                </a:solidFill>
              </a:rPr>
              <a:t>shim</a:t>
            </a:r>
            <a:endParaRPr lang="de-DE" dirty="0">
              <a:solidFill>
                <a:schemeClr val="bg1"/>
              </a:solidFill>
            </a:endParaRPr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9965C7A3-4B71-7EFA-B1EF-32F92DF9E744}"/>
              </a:ext>
            </a:extLst>
          </p:cNvPr>
          <p:cNvGrpSpPr/>
          <p:nvPr/>
        </p:nvGrpSpPr>
        <p:grpSpPr>
          <a:xfrm>
            <a:off x="284590" y="4166087"/>
            <a:ext cx="1825751" cy="1469603"/>
            <a:chOff x="281303" y="4507543"/>
            <a:chExt cx="1825751" cy="1469603"/>
          </a:xfrm>
        </p:grpSpPr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3387A9CD-85B6-0824-FD6A-732443494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6218" y="4507543"/>
              <a:ext cx="1770836" cy="1125704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83FC09A5-BDB5-3F25-D4CE-3620C7F21364}"/>
                </a:ext>
              </a:extLst>
            </p:cNvPr>
            <p:cNvSpPr txBox="1"/>
            <p:nvPr/>
          </p:nvSpPr>
          <p:spPr>
            <a:xfrm>
              <a:off x="281303" y="5669369"/>
              <a:ext cx="18083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>
                  <a:solidFill>
                    <a:srgbClr val="FF0000"/>
                  </a:solidFill>
                </a:rPr>
                <a:t>channel-wise</a:t>
              </a:r>
              <a:r>
                <a:rPr lang="de-DE" sz="1400" dirty="0">
                  <a:solidFill>
                    <a:srgbClr val="FF0000"/>
                  </a:solidFill>
                </a:rPr>
                <a:t> B1+</a:t>
              </a:r>
            </a:p>
          </p:txBody>
        </p:sp>
      </p:grpSp>
      <p:sp>
        <p:nvSpPr>
          <p:cNvPr id="44" name="Textfeld 43">
            <a:extLst>
              <a:ext uri="{FF2B5EF4-FFF2-40B4-BE49-F238E27FC236}">
                <a16:creationId xmlns:a16="http://schemas.microsoft.com/office/drawing/2014/main" id="{AE409BF1-3FE2-8D12-88F1-21C860057106}"/>
              </a:ext>
            </a:extLst>
          </p:cNvPr>
          <p:cNvSpPr txBox="1"/>
          <p:nvPr/>
        </p:nvSpPr>
        <p:spPr>
          <a:xfrm>
            <a:off x="2277297" y="5883708"/>
            <a:ext cx="19769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seq</a:t>
            </a:r>
            <a:r>
              <a:rPr lang="de-DE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de-DE" sz="1200" dirty="0" err="1">
                <a:solidFill>
                  <a:schemeClr val="bg1"/>
                </a:solidFill>
              </a:rPr>
              <a:t>from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de-DE" sz="1200" dirty="0">
                <a:solidFill>
                  <a:schemeClr val="bg1"/>
                </a:solidFill>
              </a:rPr>
              <a:t>github.com/HennigJue 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BB44E834-D8F3-3976-087B-D2BAA4E0B7A3}"/>
              </a:ext>
            </a:extLst>
          </p:cNvPr>
          <p:cNvSpPr txBox="1"/>
          <p:nvPr/>
        </p:nvSpPr>
        <p:spPr>
          <a:xfrm>
            <a:off x="4408253" y="5894013"/>
            <a:ext cx="17094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mr0(</a:t>
            </a:r>
            <a:r>
              <a:rPr lang="de-DE" dirty="0" err="1">
                <a:solidFill>
                  <a:schemeClr val="bg1"/>
                </a:solidFill>
              </a:rPr>
              <a:t>seq</a:t>
            </a:r>
            <a:r>
              <a:rPr lang="de-DE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de-DE" sz="1200" dirty="0" err="1">
                <a:solidFill>
                  <a:schemeClr val="bg1"/>
                </a:solidFill>
              </a:rPr>
              <a:t>optimize</a:t>
            </a:r>
            <a:r>
              <a:rPr lang="de-DE" sz="1200" dirty="0">
                <a:solidFill>
                  <a:schemeClr val="bg1"/>
                </a:solidFill>
              </a:rPr>
              <a:t> B1 </a:t>
            </a:r>
            <a:r>
              <a:rPr lang="de-DE" sz="1200" dirty="0" err="1">
                <a:solidFill>
                  <a:schemeClr val="bg1"/>
                </a:solidFill>
              </a:rPr>
              <a:t>shim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for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each</a:t>
            </a:r>
            <a:r>
              <a:rPr lang="de-DE" sz="1200" dirty="0">
                <a:solidFill>
                  <a:schemeClr val="bg1"/>
                </a:solidFill>
              </a:rPr>
              <a:t> pulse</a:t>
            </a:r>
            <a:endParaRPr lang="de-DE" sz="1200" dirty="0"/>
          </a:p>
        </p:txBody>
      </p:sp>
      <p:sp>
        <p:nvSpPr>
          <p:cNvPr id="51" name="Pfeil: nach rechts 50">
            <a:extLst>
              <a:ext uri="{FF2B5EF4-FFF2-40B4-BE49-F238E27FC236}">
                <a16:creationId xmlns:a16="http://schemas.microsoft.com/office/drawing/2014/main" id="{913AFA43-895F-77D9-F27A-A4F197725CEB}"/>
              </a:ext>
            </a:extLst>
          </p:cNvPr>
          <p:cNvSpPr/>
          <p:nvPr/>
        </p:nvSpPr>
        <p:spPr>
          <a:xfrm>
            <a:off x="3967592" y="6042991"/>
            <a:ext cx="373852" cy="25289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</a:endParaRP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78D6AF77-29E4-C914-4A69-2F5BDE88684E}"/>
              </a:ext>
            </a:extLst>
          </p:cNvPr>
          <p:cNvSpPr txBox="1"/>
          <p:nvPr/>
        </p:nvSpPr>
        <p:spPr>
          <a:xfrm>
            <a:off x="7352850" y="6238832"/>
            <a:ext cx="84471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>
                <a:solidFill>
                  <a:schemeClr val="bg1"/>
                </a:solidFill>
              </a:rPr>
              <a:t>7T spiral TSE </a:t>
            </a:r>
          </a:p>
          <a:p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Weinmüller et al. ESMRMB 2025</a:t>
            </a:r>
            <a:endParaRPr lang="de-DE" sz="18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5B59E64-A598-5669-7EEB-06D044676B2F}"/>
              </a:ext>
            </a:extLst>
          </p:cNvPr>
          <p:cNvSpPr txBox="1"/>
          <p:nvPr/>
        </p:nvSpPr>
        <p:spPr>
          <a:xfrm>
            <a:off x="87861" y="6178706"/>
            <a:ext cx="23731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Hennig et al. MRM 2022</a:t>
            </a:r>
            <a:endParaRPr lang="de-DE" sz="1200" dirty="0"/>
          </a:p>
        </p:txBody>
      </p:sp>
      <p:pic>
        <p:nvPicPr>
          <p:cNvPr id="59" name="Grafik 58">
            <a:extLst>
              <a:ext uri="{FF2B5EF4-FFF2-40B4-BE49-F238E27FC236}">
                <a16:creationId xmlns:a16="http://schemas.microsoft.com/office/drawing/2014/main" id="{2EDD92B8-4904-44A6-813F-B6503C628AA2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179"/>
          <a:stretch/>
        </p:blipFill>
        <p:spPr>
          <a:xfrm>
            <a:off x="6810469" y="2527789"/>
            <a:ext cx="2598140" cy="117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4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44" grpId="0"/>
      <p:bldP spid="50" grpId="0" uiExpand="1" build="allAtOnce"/>
      <p:bldP spid="51" grpId="0" animBg="1"/>
      <p:bldP spid="5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200" y="0"/>
            <a:ext cx="10515600" cy="1457607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Self-learning MRI </a:t>
            </a:r>
            <a:br>
              <a:rPr lang="en-US" sz="4000" b="1" dirty="0">
                <a:solidFill>
                  <a:schemeClr val="bg1"/>
                </a:solidFill>
              </a:rPr>
            </a:br>
            <a:r>
              <a:rPr lang="en-US" sz="3800" dirty="0">
                <a:solidFill>
                  <a:schemeClr val="bg1"/>
                </a:solidFill>
              </a:rPr>
              <a:t>MR-zero inspired by 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3395" y="292608"/>
            <a:ext cx="6339247" cy="3011424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6217920" y="6591626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https://the-decoder.de/googles-neue-super-ki-lernt-in-40-tagen-tausende-jahre-menschliches-wissen/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3393" y="3419856"/>
            <a:ext cx="6339248" cy="2323599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3394" y="2939099"/>
            <a:ext cx="6339248" cy="48075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795" y="2939099"/>
            <a:ext cx="5408002" cy="280435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264B9A0-F5BE-3F93-9559-D6F84D46F0D8}"/>
              </a:ext>
            </a:extLst>
          </p:cNvPr>
          <p:cNvSpPr txBox="1"/>
          <p:nvPr/>
        </p:nvSpPr>
        <p:spPr>
          <a:xfrm>
            <a:off x="517097" y="1972423"/>
            <a:ext cx="1020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Rules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61B5891-3875-DAEE-4414-D68B7738B43C}"/>
              </a:ext>
            </a:extLst>
          </p:cNvPr>
          <p:cNvSpPr txBox="1"/>
          <p:nvPr/>
        </p:nvSpPr>
        <p:spPr>
          <a:xfrm>
            <a:off x="1610708" y="1972423"/>
            <a:ext cx="1506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Strategy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4CA3CC5-3D45-40AE-EE76-0C804C107FAD}"/>
              </a:ext>
            </a:extLst>
          </p:cNvPr>
          <p:cNvSpPr txBox="1"/>
          <p:nvPr/>
        </p:nvSpPr>
        <p:spPr>
          <a:xfrm>
            <a:off x="3438803" y="1652847"/>
            <a:ext cx="16498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Winning </a:t>
            </a:r>
          </a:p>
          <a:p>
            <a:r>
              <a:rPr lang="de-DE" dirty="0" err="1">
                <a:solidFill>
                  <a:schemeClr val="bg1"/>
                </a:solidFill>
              </a:rPr>
              <a:t>Condition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41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+mj-ea"/>
                <a:cs typeface="+mj-cs"/>
              </a:rPr>
              <a:t>Task 8: </a:t>
            </a:r>
            <a:r>
              <a:rPr lang="de-DE" dirty="0"/>
              <a:t>FLASH – Fast </a:t>
            </a:r>
            <a:r>
              <a:rPr lang="de-DE" dirty="0" err="1"/>
              <a:t>low</a:t>
            </a:r>
            <a:r>
              <a:rPr lang="de-DE" dirty="0"/>
              <a:t> angle </a:t>
            </a:r>
            <a:r>
              <a:rPr lang="de-DE" dirty="0" err="1"/>
              <a:t>shot</a:t>
            </a:r>
            <a:r>
              <a:rPr lang="de-DE" dirty="0"/>
              <a:t> MRI</a:t>
            </a:r>
            <a:endParaRPr lang="en-US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4FF00B7-225A-4A92-B25A-930D38D83400}"/>
              </a:ext>
            </a:extLst>
          </p:cNvPr>
          <p:cNvSpPr txBox="1"/>
          <p:nvPr/>
        </p:nvSpPr>
        <p:spPr>
          <a:xfrm>
            <a:off x="475202" y="779690"/>
            <a:ext cx="8492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Problem: 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Transient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signal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decays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is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NOT Lock</a:t>
            </a:r>
            <a:r>
              <a:rPr lang="de-DE" dirty="0">
                <a:solidFill>
                  <a:prstClr val="white"/>
                </a:solidFill>
              </a:rPr>
              <a:t>-</a:t>
            </a:r>
            <a:r>
              <a:rPr lang="de-DE" dirty="0" err="1">
                <a:solidFill>
                  <a:prstClr val="white"/>
                </a:solidFill>
              </a:rPr>
              <a:t>Looker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524FAAEA-1D4C-44BD-897E-E8D16EED61D3}"/>
              </a:ext>
            </a:extLst>
          </p:cNvPr>
          <p:cNvSpPr txBox="1"/>
          <p:nvPr/>
        </p:nvSpPr>
        <p:spPr>
          <a:xfrm>
            <a:off x="9116468" y="6519446"/>
            <a:ext cx="3174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Weinmüller et al. MRM 2024 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D628FDA-FA86-40F0-8405-8C3B325EB07E}"/>
              </a:ext>
            </a:extLst>
          </p:cNvPr>
          <p:cNvSpPr txBox="1"/>
          <p:nvPr/>
        </p:nvSpPr>
        <p:spPr>
          <a:xfrm>
            <a:off x="475202" y="1529834"/>
            <a:ext cx="115751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de-DE" sz="2000" dirty="0">
                <a:solidFill>
                  <a:prstClr val="white"/>
                </a:solidFill>
              </a:rPr>
              <a:t>Transient FLASH </a:t>
            </a:r>
            <a:r>
              <a:rPr lang="de-DE" sz="2000" dirty="0" err="1">
                <a:solidFill>
                  <a:prstClr val="white"/>
                </a:solidFill>
              </a:rPr>
              <a:t>sequence</a:t>
            </a:r>
            <a:r>
              <a:rPr lang="de-DE" sz="2000" dirty="0">
                <a:solidFill>
                  <a:prstClr val="white"/>
                </a:solidFill>
              </a:rPr>
              <a:t> like MPRAGE, </a:t>
            </a:r>
            <a:r>
              <a:rPr lang="de-DE" sz="2000" dirty="0" err="1">
                <a:solidFill>
                  <a:prstClr val="white"/>
                </a:solidFill>
              </a:rPr>
              <a:t>or</a:t>
            </a:r>
            <a:r>
              <a:rPr lang="de-DE" sz="2000" dirty="0">
                <a:solidFill>
                  <a:prstClr val="white"/>
                </a:solidFill>
              </a:rPr>
              <a:t> </a:t>
            </a:r>
            <a:r>
              <a:rPr lang="de-DE" sz="2000" dirty="0" err="1">
                <a:solidFill>
                  <a:prstClr val="white"/>
                </a:solidFill>
              </a:rPr>
              <a:t>snapshot</a:t>
            </a:r>
            <a:r>
              <a:rPr lang="de-DE" sz="2000" dirty="0">
                <a:solidFill>
                  <a:prstClr val="white"/>
                </a:solidFill>
              </a:rPr>
              <a:t> FLASH </a:t>
            </a:r>
            <a:r>
              <a:rPr lang="de-DE" sz="2000" dirty="0" err="1">
                <a:solidFill>
                  <a:prstClr val="white"/>
                </a:solidFill>
              </a:rPr>
              <a:t>or</a:t>
            </a:r>
            <a:r>
              <a:rPr lang="de-DE" sz="2000" dirty="0">
                <a:solidFill>
                  <a:prstClr val="white"/>
                </a:solidFill>
              </a:rPr>
              <a:t> LL-T1 </a:t>
            </a:r>
            <a:r>
              <a:rPr lang="de-DE" sz="2000" dirty="0" err="1">
                <a:solidFill>
                  <a:prstClr val="white"/>
                </a:solidFill>
              </a:rPr>
              <a:t>quantification</a:t>
            </a:r>
            <a:endParaRPr lang="de-DE" sz="2000" dirty="0">
              <a:solidFill>
                <a:prstClr val="white"/>
              </a:solidFill>
            </a:endParaRPr>
          </a:p>
          <a:p>
            <a:pPr lvl="0">
              <a:defRPr/>
            </a:pPr>
            <a:r>
              <a:rPr lang="de-DE" sz="2000" dirty="0" err="1">
                <a:solidFill>
                  <a:prstClr val="white"/>
                </a:solidFill>
              </a:rPr>
              <a:t>assume</a:t>
            </a:r>
            <a:r>
              <a:rPr lang="de-DE" sz="2000" dirty="0">
                <a:solidFill>
                  <a:prstClr val="white"/>
                </a:solidFill>
              </a:rPr>
              <a:t> </a:t>
            </a:r>
            <a:r>
              <a:rPr lang="de-DE" sz="2000" dirty="0" err="1">
                <a:solidFill>
                  <a:prstClr val="white"/>
                </a:solidFill>
              </a:rPr>
              <a:t>exponential</a:t>
            </a:r>
            <a:r>
              <a:rPr lang="de-DE" sz="2000" dirty="0">
                <a:solidFill>
                  <a:prstClr val="white"/>
                </a:solidFill>
              </a:rPr>
              <a:t> </a:t>
            </a:r>
            <a:r>
              <a:rPr lang="de-DE" sz="2000" dirty="0" err="1">
                <a:solidFill>
                  <a:prstClr val="white"/>
                </a:solidFill>
              </a:rPr>
              <a:t>decay</a:t>
            </a:r>
            <a:r>
              <a:rPr lang="de-DE" sz="2000" dirty="0">
                <a:solidFill>
                  <a:prstClr val="white"/>
                </a:solidFill>
              </a:rPr>
              <a:t> </a:t>
            </a:r>
            <a:r>
              <a:rPr lang="de-DE" sz="2000" dirty="0" err="1">
                <a:solidFill>
                  <a:prstClr val="white"/>
                </a:solidFill>
              </a:rPr>
              <a:t>of</a:t>
            </a:r>
            <a:r>
              <a:rPr lang="de-DE" sz="2000" dirty="0">
                <a:solidFill>
                  <a:prstClr val="white"/>
                </a:solidFill>
              </a:rPr>
              <a:t> </a:t>
            </a:r>
            <a:r>
              <a:rPr lang="de-DE" sz="2000" dirty="0" err="1">
                <a:solidFill>
                  <a:prstClr val="white"/>
                </a:solidFill>
              </a:rPr>
              <a:t>signal</a:t>
            </a:r>
            <a:r>
              <a:rPr lang="de-DE" sz="2000" dirty="0">
                <a:solidFill>
                  <a:prstClr val="white"/>
                </a:solidFill>
              </a:rPr>
              <a:t> </a:t>
            </a:r>
            <a:r>
              <a:rPr lang="de-DE" sz="2000" dirty="0" err="1">
                <a:solidFill>
                  <a:prstClr val="white"/>
                </a:solidFill>
              </a:rPr>
              <a:t>to</a:t>
            </a:r>
            <a:r>
              <a:rPr lang="de-DE" sz="2000" dirty="0">
                <a:solidFill>
                  <a:prstClr val="white"/>
                </a:solidFill>
              </a:rPr>
              <a:t> </a:t>
            </a:r>
            <a:r>
              <a:rPr lang="de-DE" sz="2000" dirty="0" err="1">
                <a:solidFill>
                  <a:prstClr val="white"/>
                </a:solidFill>
              </a:rPr>
              <a:t>the</a:t>
            </a:r>
            <a:r>
              <a:rPr lang="de-DE" sz="2000" dirty="0">
                <a:solidFill>
                  <a:prstClr val="white"/>
                </a:solidFill>
              </a:rPr>
              <a:t> FLASH </a:t>
            </a:r>
            <a:r>
              <a:rPr lang="de-DE" sz="2000" dirty="0" err="1">
                <a:solidFill>
                  <a:prstClr val="white"/>
                </a:solidFill>
              </a:rPr>
              <a:t>steady</a:t>
            </a:r>
            <a:r>
              <a:rPr lang="de-DE" sz="2000" dirty="0">
                <a:solidFill>
                  <a:prstClr val="white"/>
                </a:solidFill>
              </a:rPr>
              <a:t> </a:t>
            </a:r>
            <a:r>
              <a:rPr lang="de-DE" sz="2000" dirty="0" err="1">
                <a:solidFill>
                  <a:prstClr val="white"/>
                </a:solidFill>
              </a:rPr>
              <a:t>state</a:t>
            </a:r>
            <a:r>
              <a:rPr lang="de-DE" sz="2000" dirty="0">
                <a:solidFill>
                  <a:prstClr val="white"/>
                </a:solidFill>
              </a:rPr>
              <a:t>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sz="2000" dirty="0">
              <a:solidFill>
                <a:prstClr val="white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47C01EA-46AA-4395-9017-6D0C0A4B91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058" t="37187" r="58020" b="32670"/>
          <a:stretch/>
        </p:blipFill>
        <p:spPr>
          <a:xfrm>
            <a:off x="2072684" y="2457450"/>
            <a:ext cx="3801169" cy="274689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3E55B64-2EA8-46F5-9058-17AE534C9A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5" t="96736" r="78027" b="2"/>
          <a:stretch/>
        </p:blipFill>
        <p:spPr>
          <a:xfrm>
            <a:off x="2072685" y="5172076"/>
            <a:ext cx="3801169" cy="29131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ACAC93D-2F17-4B5C-8263-81713D4EAC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901" t="67102" r="57126" b="-1"/>
          <a:stretch/>
        </p:blipFill>
        <p:spPr>
          <a:xfrm>
            <a:off x="5793276" y="2457450"/>
            <a:ext cx="4002821" cy="3005941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987596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+mj-ea"/>
                <a:cs typeface="+mj-cs"/>
              </a:rPr>
              <a:t>Task 8: </a:t>
            </a:r>
            <a:r>
              <a:rPr lang="de-DE" dirty="0"/>
              <a:t>FLASH – Fast </a:t>
            </a:r>
            <a:r>
              <a:rPr lang="de-DE" dirty="0" err="1"/>
              <a:t>low</a:t>
            </a:r>
            <a:r>
              <a:rPr lang="de-DE" dirty="0"/>
              <a:t> angle </a:t>
            </a:r>
            <a:r>
              <a:rPr lang="de-DE" dirty="0" err="1"/>
              <a:t>shot</a:t>
            </a:r>
            <a:r>
              <a:rPr lang="de-DE" dirty="0"/>
              <a:t> MRI</a:t>
            </a:r>
            <a:endParaRPr lang="en-US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4FF00B7-225A-4A92-B25A-930D38D83400}"/>
              </a:ext>
            </a:extLst>
          </p:cNvPr>
          <p:cNvSpPr txBox="1"/>
          <p:nvPr/>
        </p:nvSpPr>
        <p:spPr>
          <a:xfrm>
            <a:off x="475202" y="779690"/>
            <a:ext cx="8492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Problem: 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Transient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signal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decays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</a:t>
            </a:r>
            <a:r>
              <a:rPr kumimoji="0" lang="de-DE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is</a:t>
            </a:r>
            <a:r>
              <a:rPr kumimoji="0" lang="de-DE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NOT Lock</a:t>
            </a:r>
            <a:r>
              <a:rPr lang="de-DE" dirty="0">
                <a:solidFill>
                  <a:prstClr val="white"/>
                </a:solidFill>
              </a:rPr>
              <a:t>-</a:t>
            </a:r>
            <a:r>
              <a:rPr lang="de-DE" dirty="0" err="1">
                <a:solidFill>
                  <a:prstClr val="white"/>
                </a:solidFill>
              </a:rPr>
              <a:t>Looker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524FAAEA-1D4C-44BD-897E-E8D16EED61D3}"/>
              </a:ext>
            </a:extLst>
          </p:cNvPr>
          <p:cNvSpPr txBox="1"/>
          <p:nvPr/>
        </p:nvSpPr>
        <p:spPr>
          <a:xfrm>
            <a:off x="9116468" y="6519446"/>
            <a:ext cx="3174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Weinmüller et al. MRM 2024 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D628FDA-FA86-40F0-8405-8C3B325EB07E}"/>
              </a:ext>
            </a:extLst>
          </p:cNvPr>
          <p:cNvSpPr txBox="1"/>
          <p:nvPr/>
        </p:nvSpPr>
        <p:spPr>
          <a:xfrm>
            <a:off x="475202" y="1529834"/>
            <a:ext cx="115751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de-DE" sz="2000" dirty="0">
                <a:solidFill>
                  <a:prstClr val="white"/>
                </a:solidFill>
              </a:rPr>
              <a:t>Even </a:t>
            </a:r>
            <a:r>
              <a:rPr lang="de-DE" sz="2000" dirty="0" err="1">
                <a:solidFill>
                  <a:prstClr val="white"/>
                </a:solidFill>
              </a:rPr>
              <a:t>under</a:t>
            </a:r>
            <a:r>
              <a:rPr lang="de-DE" sz="2000" dirty="0">
                <a:solidFill>
                  <a:prstClr val="white"/>
                </a:solidFill>
              </a:rPr>
              <a:t> ideal </a:t>
            </a:r>
            <a:r>
              <a:rPr lang="de-DE" sz="2000" dirty="0" err="1">
                <a:solidFill>
                  <a:prstClr val="white"/>
                </a:solidFill>
              </a:rPr>
              <a:t>spoiling</a:t>
            </a:r>
            <a:r>
              <a:rPr lang="de-DE" sz="2000" dirty="0">
                <a:solidFill>
                  <a:prstClr val="white"/>
                </a:solidFill>
              </a:rPr>
              <a:t> Gradient and </a:t>
            </a:r>
            <a:r>
              <a:rPr lang="de-DE" sz="2000" dirty="0" err="1">
                <a:solidFill>
                  <a:prstClr val="white"/>
                </a:solidFill>
              </a:rPr>
              <a:t>rf</a:t>
            </a:r>
            <a:r>
              <a:rPr lang="de-DE" sz="2000" dirty="0">
                <a:solidFill>
                  <a:prstClr val="white"/>
                </a:solidFill>
              </a:rPr>
              <a:t> </a:t>
            </a:r>
            <a:r>
              <a:rPr lang="de-DE" sz="2000" dirty="0" err="1">
                <a:solidFill>
                  <a:prstClr val="white"/>
                </a:solidFill>
              </a:rPr>
              <a:t>spoiling</a:t>
            </a:r>
            <a:r>
              <a:rPr lang="de-DE" sz="2000" dirty="0">
                <a:solidFill>
                  <a:prstClr val="white"/>
                </a:solidFill>
              </a:rPr>
              <a:t> </a:t>
            </a:r>
            <a:r>
              <a:rPr lang="de-DE" sz="2000" dirty="0" err="1">
                <a:solidFill>
                  <a:prstClr val="white"/>
                </a:solidFill>
              </a:rPr>
              <a:t>with</a:t>
            </a:r>
            <a:r>
              <a:rPr lang="de-DE" sz="2000" dirty="0">
                <a:solidFill>
                  <a:prstClr val="white"/>
                </a:solidFill>
              </a:rPr>
              <a:t> </a:t>
            </a:r>
            <a:r>
              <a:rPr lang="de-DE" sz="2000" dirty="0" err="1">
                <a:solidFill>
                  <a:prstClr val="white"/>
                </a:solidFill>
              </a:rPr>
              <a:t>quadratic</a:t>
            </a:r>
            <a:r>
              <a:rPr lang="de-DE" sz="2000" dirty="0">
                <a:solidFill>
                  <a:prstClr val="white"/>
                </a:solidFill>
              </a:rPr>
              <a:t> </a:t>
            </a:r>
            <a:r>
              <a:rPr lang="de-DE" sz="2000" dirty="0" err="1">
                <a:solidFill>
                  <a:prstClr val="white"/>
                </a:solidFill>
              </a:rPr>
              <a:t>phase</a:t>
            </a:r>
            <a:r>
              <a:rPr lang="de-DE" sz="2000" dirty="0">
                <a:solidFill>
                  <a:prstClr val="white"/>
                </a:solidFill>
              </a:rPr>
              <a:t> </a:t>
            </a:r>
            <a:r>
              <a:rPr lang="de-DE" sz="2000" dirty="0" err="1">
                <a:solidFill>
                  <a:prstClr val="white"/>
                </a:solidFill>
              </a:rPr>
              <a:t>cycling</a:t>
            </a:r>
            <a:r>
              <a:rPr lang="de-DE" sz="2000" dirty="0">
                <a:solidFill>
                  <a:prstClr val="white"/>
                </a:solidFill>
              </a:rPr>
              <a:t>.</a:t>
            </a:r>
          </a:p>
          <a:p>
            <a:pPr lvl="0">
              <a:defRPr/>
            </a:pPr>
            <a:r>
              <a:rPr lang="de-DE" sz="2000" dirty="0">
                <a:solidFill>
                  <a:prstClr val="white"/>
                </a:solidFill>
              </a:rPr>
              <a:t>And </a:t>
            </a:r>
            <a:r>
              <a:rPr lang="de-DE" sz="2000" dirty="0" err="1">
                <a:solidFill>
                  <a:prstClr val="white"/>
                </a:solidFill>
              </a:rPr>
              <a:t>this</a:t>
            </a:r>
            <a:r>
              <a:rPr lang="de-DE" sz="2000" dirty="0">
                <a:solidFill>
                  <a:prstClr val="white"/>
                </a:solidFill>
              </a:rPr>
              <a:t> </a:t>
            </a:r>
            <a:r>
              <a:rPr lang="de-DE" sz="2000" dirty="0" err="1">
                <a:solidFill>
                  <a:prstClr val="white"/>
                </a:solidFill>
              </a:rPr>
              <a:t>is</a:t>
            </a:r>
            <a:r>
              <a:rPr lang="de-DE" sz="2000" dirty="0">
                <a:solidFill>
                  <a:prstClr val="white"/>
                </a:solidFill>
              </a:rPr>
              <a:t> </a:t>
            </a:r>
            <a:r>
              <a:rPr lang="de-DE" sz="2000" dirty="0" err="1">
                <a:solidFill>
                  <a:prstClr val="white"/>
                </a:solidFill>
              </a:rPr>
              <a:t>measurable</a:t>
            </a:r>
            <a:r>
              <a:rPr lang="de-DE" sz="2000" dirty="0">
                <a:solidFill>
                  <a:prstClr val="white"/>
                </a:solidFill>
              </a:rPr>
              <a:t>. (Epstein et al. MRM 1996)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sz="2000" dirty="0">
              <a:solidFill>
                <a:prstClr val="white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47C01EA-46AA-4395-9017-6D0C0A4B91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058" t="37187" r="58020" b="32670"/>
          <a:stretch/>
        </p:blipFill>
        <p:spPr>
          <a:xfrm>
            <a:off x="2072684" y="2457450"/>
            <a:ext cx="3801169" cy="274689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3E55B64-2EA8-46F5-9058-17AE534C9A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5" t="96736" r="78027" b="2"/>
          <a:stretch/>
        </p:blipFill>
        <p:spPr>
          <a:xfrm>
            <a:off x="2072685" y="5172076"/>
            <a:ext cx="3801169" cy="291316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ACAC93D-2F17-4B5C-8263-81713D4EAC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901" t="67102" r="57126" b="-1"/>
          <a:stretch/>
        </p:blipFill>
        <p:spPr>
          <a:xfrm>
            <a:off x="5793276" y="2457450"/>
            <a:ext cx="4002821" cy="300594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07674F1-E8A6-46EC-80AC-60EF708624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289" t="37347" r="36738" b="32557"/>
          <a:stretch/>
        </p:blipFill>
        <p:spPr>
          <a:xfrm>
            <a:off x="2075469" y="2457448"/>
            <a:ext cx="4002821" cy="2749903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2782129-734A-4324-9C20-56DA82061C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289" t="67154" r="36738" b="-52"/>
          <a:stretch/>
        </p:blipFill>
        <p:spPr>
          <a:xfrm>
            <a:off x="5793275" y="2457448"/>
            <a:ext cx="4002821" cy="3005943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3" name="image13.png">
            <a:extLst>
              <a:ext uri="{FF2B5EF4-FFF2-40B4-BE49-F238E27FC236}">
                <a16:creationId xmlns:a16="http://schemas.microsoft.com/office/drawing/2014/main" id="{ADE10993-46B8-4C53-91EE-51C600863ACC}"/>
              </a:ext>
            </a:extLst>
          </p:cNvPr>
          <p:cNvPicPr/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72683" y="2454439"/>
            <a:ext cx="4109042" cy="3005941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11323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ABFC17-F6CD-411D-A6B3-50A33F8AC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518"/>
            <a:ext cx="10515600" cy="1325563"/>
          </a:xfrm>
        </p:spPr>
        <p:txBody>
          <a:bodyPr/>
          <a:lstStyle/>
          <a:p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+mj-ea"/>
                <a:cs typeface="+mj-cs"/>
              </a:rPr>
              <a:t>Task 8: </a:t>
            </a:r>
            <a:r>
              <a:rPr lang="de-DE" dirty="0"/>
              <a:t>Epstein-</a:t>
            </a:r>
            <a:r>
              <a:rPr lang="de-DE" dirty="0" err="1"/>
              <a:t>Artifact</a:t>
            </a:r>
            <a:r>
              <a:rPr lang="de-DE" dirty="0"/>
              <a:t> in transient FLASH </a:t>
            </a:r>
            <a:r>
              <a:rPr lang="de-DE" sz="2800" dirty="0"/>
              <a:t>(FA=16°)</a:t>
            </a:r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73D6241-37FD-4890-B837-C015B1B8F01F}"/>
              </a:ext>
            </a:extLst>
          </p:cNvPr>
          <p:cNvSpPr txBox="1"/>
          <p:nvPr/>
        </p:nvSpPr>
        <p:spPr>
          <a:xfrm>
            <a:off x="8664239" y="28120"/>
            <a:ext cx="3527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1"/>
                </a:solidFill>
              </a:rPr>
              <a:t>Simon.weinmueller@uk-erlangen.de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7B4A059-6D23-47AE-B5E1-C39C5F7597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18" t="2499" r="76316" b="74679"/>
          <a:stretch/>
        </p:blipFill>
        <p:spPr bwMode="auto">
          <a:xfrm>
            <a:off x="6257926" y="1577041"/>
            <a:ext cx="2626714" cy="266743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83DA5D8-FD49-4CF0-972E-AFBE8075F44D}"/>
              </a:ext>
            </a:extLst>
          </p:cNvPr>
          <p:cNvSpPr txBox="1"/>
          <p:nvPr/>
        </p:nvSpPr>
        <p:spPr>
          <a:xfrm>
            <a:off x="9099988" y="2502515"/>
            <a:ext cx="2831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„Epstein </a:t>
            </a:r>
            <a:r>
              <a:rPr lang="de-DE" dirty="0" err="1"/>
              <a:t>Artifact</a:t>
            </a:r>
            <a:r>
              <a:rPr lang="de-DE" dirty="0"/>
              <a:t>“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C5B31E87-32B9-44C6-AF22-B3AFDD508BA6}"/>
              </a:ext>
            </a:extLst>
          </p:cNvPr>
          <p:cNvGrpSpPr/>
          <p:nvPr/>
        </p:nvGrpSpPr>
        <p:grpSpPr>
          <a:xfrm>
            <a:off x="2562225" y="4257674"/>
            <a:ext cx="6338521" cy="2330463"/>
            <a:chOff x="1863135" y="2353469"/>
            <a:chExt cx="7723411" cy="3005944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01B3319F-AACB-441B-B191-00462BCE1C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25" t="96736" r="78027" b="2"/>
            <a:stretch/>
          </p:blipFill>
          <p:spPr>
            <a:xfrm>
              <a:off x="1863135" y="5068097"/>
              <a:ext cx="3801169" cy="291316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28F53605-3C60-4E8A-8369-C50E3DC3B6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1289" t="37347" r="36738" b="32557"/>
            <a:stretch/>
          </p:blipFill>
          <p:spPr>
            <a:xfrm>
              <a:off x="1865919" y="2353469"/>
              <a:ext cx="4002821" cy="2749903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61C373C6-4172-4D1A-8637-637B1F3B1F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1289" t="67154" r="36738" b="-52"/>
            <a:stretch/>
          </p:blipFill>
          <p:spPr>
            <a:xfrm>
              <a:off x="5583725" y="2353469"/>
              <a:ext cx="4002821" cy="3005943"/>
            </a:xfrm>
            <a:prstGeom prst="rect">
              <a:avLst/>
            </a:prstGeom>
            <a:solidFill>
              <a:schemeClr val="tx1"/>
            </a:solidFill>
          </p:spPr>
        </p:pic>
      </p:grpSp>
      <p:pic>
        <p:nvPicPr>
          <p:cNvPr id="14" name="Grafik 13">
            <a:extLst>
              <a:ext uri="{FF2B5EF4-FFF2-40B4-BE49-F238E27FC236}">
                <a16:creationId xmlns:a16="http://schemas.microsoft.com/office/drawing/2014/main" id="{631E1806-29DD-4D7D-9D3B-22D3A2794B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619" t="25399" r="76316" b="51779"/>
          <a:stretch/>
        </p:blipFill>
        <p:spPr bwMode="auto">
          <a:xfrm>
            <a:off x="3076575" y="1583639"/>
            <a:ext cx="2579910" cy="2667438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F81C0578-A44D-4D46-9607-6A920C4C8C26}"/>
              </a:ext>
            </a:extLst>
          </p:cNvPr>
          <p:cNvSpPr txBox="1"/>
          <p:nvPr/>
        </p:nvSpPr>
        <p:spPr>
          <a:xfrm>
            <a:off x="9403212" y="4757213"/>
            <a:ext cx="22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K-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filter</a:t>
            </a: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7B7F4A9-4CE8-9781-3DD0-74802567A3DC}"/>
              </a:ext>
            </a:extLst>
          </p:cNvPr>
          <p:cNvSpPr txBox="1"/>
          <p:nvPr/>
        </p:nvSpPr>
        <p:spPr>
          <a:xfrm>
            <a:off x="9116468" y="6519446"/>
            <a:ext cx="3174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Weinmüller et al. MRM 2024 </a:t>
            </a:r>
          </a:p>
        </p:txBody>
      </p:sp>
    </p:spTree>
    <p:extLst>
      <p:ext uri="{BB962C8B-B14F-4D97-AF65-F5344CB8AC3E}">
        <p14:creationId xmlns:p14="http://schemas.microsoft.com/office/powerpoint/2010/main" val="2179948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+mj-ea"/>
                <a:cs typeface="+mj-cs"/>
              </a:rPr>
              <a:t>Task 8: </a:t>
            </a:r>
            <a:r>
              <a:rPr lang="de-DE" dirty="0"/>
              <a:t>2D transient FLASH </a:t>
            </a:r>
            <a:endParaRPr lang="en-US" dirty="0"/>
          </a:p>
        </p:txBody>
      </p:sp>
      <p:grpSp>
        <p:nvGrpSpPr>
          <p:cNvPr id="76" name="Gruppieren 75"/>
          <p:cNvGrpSpPr/>
          <p:nvPr/>
        </p:nvGrpSpPr>
        <p:grpSpPr>
          <a:xfrm>
            <a:off x="625138" y="980728"/>
            <a:ext cx="8298430" cy="2913602"/>
            <a:chOff x="1530567" y="1746473"/>
            <a:chExt cx="11221011" cy="3522174"/>
          </a:xfrm>
        </p:grpSpPr>
        <p:sp>
          <p:nvSpPr>
            <p:cNvPr id="77" name="Rechteck 76"/>
            <p:cNvSpPr/>
            <p:nvPr/>
          </p:nvSpPr>
          <p:spPr>
            <a:xfrm>
              <a:off x="1530567" y="2189186"/>
              <a:ext cx="2588443" cy="3075842"/>
            </a:xfrm>
            <a:prstGeom prst="rect">
              <a:avLst/>
            </a:prstGeom>
            <a:solidFill>
              <a:srgbClr val="E7F0F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Rechteck 77"/>
            <p:cNvSpPr/>
            <p:nvPr/>
          </p:nvSpPr>
          <p:spPr>
            <a:xfrm>
              <a:off x="4118142" y="2194466"/>
              <a:ext cx="2962919" cy="3069917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Rechteck 78"/>
            <p:cNvSpPr/>
            <p:nvPr/>
          </p:nvSpPr>
          <p:spPr>
            <a:xfrm>
              <a:off x="7081063" y="2194466"/>
              <a:ext cx="2855635" cy="3074181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Parallelogramm 79"/>
            <p:cNvSpPr/>
            <p:nvPr/>
          </p:nvSpPr>
          <p:spPr>
            <a:xfrm>
              <a:off x="4117013" y="1927787"/>
              <a:ext cx="3238162" cy="273519"/>
            </a:xfrm>
            <a:prstGeom prst="parallelogram">
              <a:avLst>
                <a:gd name="adj" fmla="val 70145"/>
              </a:avLst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Parallelogramm 80"/>
            <p:cNvSpPr/>
            <p:nvPr/>
          </p:nvSpPr>
          <p:spPr>
            <a:xfrm>
              <a:off x="7080631" y="1927141"/>
              <a:ext cx="3085820" cy="271625"/>
            </a:xfrm>
            <a:prstGeom prst="parallelogram">
              <a:avLst>
                <a:gd name="adj" fmla="val 70145"/>
              </a:avLst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Parallelogramm 81"/>
            <p:cNvSpPr/>
            <p:nvPr/>
          </p:nvSpPr>
          <p:spPr>
            <a:xfrm rot="5400000" flipV="1">
              <a:off x="10817641" y="3326953"/>
              <a:ext cx="3514418" cy="353457"/>
            </a:xfrm>
            <a:prstGeom prst="parallelogram">
              <a:avLst>
                <a:gd name="adj" fmla="val 144502"/>
              </a:avLst>
            </a:prstGeom>
            <a:solidFill>
              <a:srgbClr val="C2D9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Rechteck 82"/>
            <p:cNvSpPr/>
            <p:nvPr/>
          </p:nvSpPr>
          <p:spPr>
            <a:xfrm>
              <a:off x="9936698" y="2188570"/>
              <a:ext cx="2466182" cy="3080077"/>
            </a:xfrm>
            <a:prstGeom prst="rect">
              <a:avLst/>
            </a:prstGeom>
            <a:solidFill>
              <a:srgbClr val="E7F0F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4" name="Gerader Verbinder 83"/>
            <p:cNvCxnSpPr/>
            <p:nvPr/>
          </p:nvCxnSpPr>
          <p:spPr>
            <a:xfrm>
              <a:off x="1530567" y="2198730"/>
              <a:ext cx="10872313" cy="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lumMod val="75000"/>
                  <a:lumOff val="25000"/>
                  <a:alpha val="40000"/>
                </a:sysClr>
              </a:solidFill>
              <a:prstDash val="solid"/>
              <a:miter lim="800000"/>
            </a:ln>
            <a:effectLst/>
          </p:spPr>
        </p:cxnSp>
      </p:grpSp>
      <p:sp>
        <p:nvSpPr>
          <p:cNvPr id="85" name="Rechteckiger Pfeil 84"/>
          <p:cNvSpPr/>
          <p:nvPr/>
        </p:nvSpPr>
        <p:spPr>
          <a:xfrm flipH="1" flipV="1">
            <a:off x="7178409" y="4040410"/>
            <a:ext cx="773482" cy="421823"/>
          </a:xfrm>
          <a:prstGeom prst="bentArrow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feld 86"/>
              <p:cNvSpPr txBox="1"/>
              <p:nvPr/>
            </p:nvSpPr>
            <p:spPr>
              <a:xfrm>
                <a:off x="6895313" y="3467067"/>
                <a:ext cx="1425071" cy="4154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Loss:</a:t>
                </a:r>
                <a14:m>
                  <m:oMath xmlns:m="http://schemas.openxmlformats.org/officeDocument/2006/math">
                    <m:r>
                      <a:rPr kumimoji="0" lang="de-DE" sz="10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d>
                      <m:dPr>
                        <m:begChr m:val="‖"/>
                        <m:endChr m:val="‖"/>
                        <m:ctrlPr>
                          <a:rPr kumimoji="0" lang="en-US" sz="10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kumimoji="0" lang="en-US" sz="105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rPr>
                          <m:t>output</m:t>
                        </m:r>
                        <m:r>
                          <m:rPr>
                            <m:nor/>
                          </m:rPr>
                          <a:rPr kumimoji="0" lang="en-US" sz="105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kumimoji="0" lang="en-US" sz="105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rPr>
                          <m:t>target</m:t>
                        </m:r>
                      </m:e>
                    </m:d>
                  </m:oMath>
                </a14:m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+ e.g. time constraint</a:t>
                </a:r>
              </a:p>
            </p:txBody>
          </p:sp>
        </mc:Choice>
        <mc:Fallback xmlns="">
          <p:sp>
            <p:nvSpPr>
              <p:cNvPr id="87" name="Textfeld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313" y="3467067"/>
                <a:ext cx="1425071" cy="415497"/>
              </a:xfrm>
              <a:prstGeom prst="rect">
                <a:avLst/>
              </a:prstGeom>
              <a:blipFill>
                <a:blip r:embed="rId2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9" name="Gruppieren 88"/>
          <p:cNvGrpSpPr/>
          <p:nvPr/>
        </p:nvGrpSpPr>
        <p:grpSpPr>
          <a:xfrm>
            <a:off x="2641334" y="2508240"/>
            <a:ext cx="684450" cy="911316"/>
            <a:chOff x="606264" y="1111852"/>
            <a:chExt cx="3325091" cy="4343214"/>
          </a:xfrm>
          <a:solidFill>
            <a:sysClr val="windowText" lastClr="000000"/>
          </a:solidFill>
        </p:grpSpPr>
        <p:sp>
          <p:nvSpPr>
            <p:cNvPr id="90" name="Ellipse 89"/>
            <p:cNvSpPr/>
            <p:nvPr/>
          </p:nvSpPr>
          <p:spPr>
            <a:xfrm>
              <a:off x="606264" y="1226927"/>
              <a:ext cx="3325091" cy="3325091"/>
            </a:xfrm>
            <a:prstGeom prst="ellipse">
              <a:avLst/>
            </a:prstGeom>
            <a:grpFill/>
            <a:ln w="28575" cap="flat" cmpd="sng" algn="ctr">
              <a:solidFill>
                <a:srgbClr val="92D05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Ellipse 90"/>
            <p:cNvSpPr/>
            <p:nvPr/>
          </p:nvSpPr>
          <p:spPr>
            <a:xfrm rot="19667097">
              <a:off x="935592" y="1597096"/>
              <a:ext cx="2662914" cy="2662914"/>
            </a:xfrm>
            <a:prstGeom prst="ellipse">
              <a:avLst/>
            </a:prstGeom>
            <a:grpFill/>
            <a:ln w="28575" cap="flat" cmpd="sng" algn="ctr">
              <a:solidFill>
                <a:srgbClr val="92D050"/>
              </a:solidFill>
              <a:prstDash val="dashDot"/>
              <a:miter lim="800000"/>
            </a:ln>
            <a:effectLst/>
          </p:spPr>
          <p:txBody>
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Ellipse 91"/>
            <p:cNvSpPr/>
            <p:nvPr/>
          </p:nvSpPr>
          <p:spPr>
            <a:xfrm>
              <a:off x="1317230" y="1970321"/>
              <a:ext cx="1926715" cy="1926715"/>
            </a:xfrm>
            <a:prstGeom prst="ellipse">
              <a:avLst/>
            </a:prstGeom>
            <a:grpFill/>
            <a:ln w="28575" cap="flat" cmpd="sng" algn="ctr">
              <a:solidFill>
                <a:srgbClr val="92D05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Ellipse 92"/>
            <p:cNvSpPr/>
            <p:nvPr/>
          </p:nvSpPr>
          <p:spPr>
            <a:xfrm>
              <a:off x="1782325" y="2425771"/>
              <a:ext cx="962170" cy="96217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92D05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Gleichschenkliges Dreieck 93"/>
            <p:cNvSpPr/>
            <p:nvPr/>
          </p:nvSpPr>
          <p:spPr>
            <a:xfrm rot="10800000">
              <a:off x="1969588" y="1111852"/>
              <a:ext cx="554860" cy="521373"/>
            </a:xfrm>
            <a:prstGeom prst="triangle">
              <a:avLst/>
            </a:prstGeom>
            <a:solidFill>
              <a:sysClr val="windowText" lastClr="000000"/>
            </a:solidFill>
            <a:ln w="28575" cap="rnd" cmpd="sng" algn="ctr">
              <a:solidFill>
                <a:srgbClr val="92D050"/>
              </a:solidFill>
              <a:prstDash val="solid"/>
              <a:round/>
            </a:ln>
            <a:effectLst/>
          </p:spPr>
          <p:txBody>
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5" name="Gruppieren 94"/>
            <p:cNvGrpSpPr/>
            <p:nvPr/>
          </p:nvGrpSpPr>
          <p:grpSpPr>
            <a:xfrm>
              <a:off x="1106194" y="3585695"/>
              <a:ext cx="2449805" cy="1869371"/>
              <a:chOff x="4879909" y="3759870"/>
              <a:chExt cx="2715209" cy="2146408"/>
            </a:xfrm>
            <a:grpFill/>
          </p:grpSpPr>
          <p:sp>
            <p:nvSpPr>
              <p:cNvPr id="96" name="Rechteck 9"/>
              <p:cNvSpPr/>
              <p:nvPr/>
            </p:nvSpPr>
            <p:spPr>
              <a:xfrm>
                <a:off x="4889241" y="3760645"/>
                <a:ext cx="2705877" cy="1330341"/>
              </a:xfrm>
              <a:custGeom>
                <a:avLst/>
                <a:gdLst>
                  <a:gd name="connsiteX0" fmla="*/ 0 w 1166326"/>
                  <a:gd name="connsiteY0" fmla="*/ 0 h 2132196"/>
                  <a:gd name="connsiteX1" fmla="*/ 1166326 w 1166326"/>
                  <a:gd name="connsiteY1" fmla="*/ 0 h 2132196"/>
                  <a:gd name="connsiteX2" fmla="*/ 1166326 w 1166326"/>
                  <a:gd name="connsiteY2" fmla="*/ 2132196 h 2132196"/>
                  <a:gd name="connsiteX3" fmla="*/ 0 w 1166326"/>
                  <a:gd name="connsiteY3" fmla="*/ 2132196 h 2132196"/>
                  <a:gd name="connsiteX4" fmla="*/ 0 w 1166326"/>
                  <a:gd name="connsiteY4" fmla="*/ 0 h 2132196"/>
                  <a:gd name="connsiteX0" fmla="*/ 401216 w 1166326"/>
                  <a:gd name="connsiteY0" fmla="*/ 65314 h 2132196"/>
                  <a:gd name="connsiteX1" fmla="*/ 1166326 w 1166326"/>
                  <a:gd name="connsiteY1" fmla="*/ 0 h 2132196"/>
                  <a:gd name="connsiteX2" fmla="*/ 1166326 w 1166326"/>
                  <a:gd name="connsiteY2" fmla="*/ 2132196 h 2132196"/>
                  <a:gd name="connsiteX3" fmla="*/ 0 w 1166326"/>
                  <a:gd name="connsiteY3" fmla="*/ 2132196 h 2132196"/>
                  <a:gd name="connsiteX4" fmla="*/ 401216 w 1166326"/>
                  <a:gd name="connsiteY4" fmla="*/ 65314 h 2132196"/>
                  <a:gd name="connsiteX0" fmla="*/ 401216 w 1166326"/>
                  <a:gd name="connsiteY0" fmla="*/ 0 h 2066882"/>
                  <a:gd name="connsiteX1" fmla="*/ 933060 w 1166326"/>
                  <a:gd name="connsiteY1" fmla="*/ 9331 h 2066882"/>
                  <a:gd name="connsiteX2" fmla="*/ 1166326 w 1166326"/>
                  <a:gd name="connsiteY2" fmla="*/ 2066882 h 2066882"/>
                  <a:gd name="connsiteX3" fmla="*/ 0 w 1166326"/>
                  <a:gd name="connsiteY3" fmla="*/ 2066882 h 2066882"/>
                  <a:gd name="connsiteX4" fmla="*/ 401216 w 1166326"/>
                  <a:gd name="connsiteY4" fmla="*/ 0 h 2066882"/>
                  <a:gd name="connsiteX0" fmla="*/ 322021 w 1166326"/>
                  <a:gd name="connsiteY0" fmla="*/ 110259 h 2057551"/>
                  <a:gd name="connsiteX1" fmla="*/ 933060 w 1166326"/>
                  <a:gd name="connsiteY1" fmla="*/ 0 h 2057551"/>
                  <a:gd name="connsiteX2" fmla="*/ 1166326 w 1166326"/>
                  <a:gd name="connsiteY2" fmla="*/ 2057551 h 2057551"/>
                  <a:gd name="connsiteX3" fmla="*/ 0 w 1166326"/>
                  <a:gd name="connsiteY3" fmla="*/ 2057551 h 2057551"/>
                  <a:gd name="connsiteX4" fmla="*/ 322021 w 1166326"/>
                  <a:gd name="connsiteY4" fmla="*/ 110259 h 2057551"/>
                  <a:gd name="connsiteX0" fmla="*/ 322021 w 1166326"/>
                  <a:gd name="connsiteY0" fmla="*/ 0 h 1947292"/>
                  <a:gd name="connsiteX1" fmla="*/ 821467 w 1166326"/>
                  <a:gd name="connsiteY1" fmla="*/ 39228 h 1947292"/>
                  <a:gd name="connsiteX2" fmla="*/ 1166326 w 1166326"/>
                  <a:gd name="connsiteY2" fmla="*/ 1947292 h 1947292"/>
                  <a:gd name="connsiteX3" fmla="*/ 0 w 1166326"/>
                  <a:gd name="connsiteY3" fmla="*/ 1947292 h 1947292"/>
                  <a:gd name="connsiteX4" fmla="*/ 322021 w 1166326"/>
                  <a:gd name="connsiteY4" fmla="*/ 0 h 1947292"/>
                  <a:gd name="connsiteX0" fmla="*/ 322021 w 1166326"/>
                  <a:gd name="connsiteY0" fmla="*/ 5619 h 1952911"/>
                  <a:gd name="connsiteX1" fmla="*/ 839466 w 1166326"/>
                  <a:gd name="connsiteY1" fmla="*/ 0 h 1952911"/>
                  <a:gd name="connsiteX2" fmla="*/ 1166326 w 1166326"/>
                  <a:gd name="connsiteY2" fmla="*/ 1952911 h 1952911"/>
                  <a:gd name="connsiteX3" fmla="*/ 0 w 1166326"/>
                  <a:gd name="connsiteY3" fmla="*/ 1952911 h 1952911"/>
                  <a:gd name="connsiteX4" fmla="*/ 322021 w 1166326"/>
                  <a:gd name="connsiteY4" fmla="*/ 5619 h 1952911"/>
                  <a:gd name="connsiteX0" fmla="*/ 322021 w 1090731"/>
                  <a:gd name="connsiteY0" fmla="*/ 5619 h 1952911"/>
                  <a:gd name="connsiteX1" fmla="*/ 839466 w 1090731"/>
                  <a:gd name="connsiteY1" fmla="*/ 0 h 1952911"/>
                  <a:gd name="connsiteX2" fmla="*/ 1090731 w 1090731"/>
                  <a:gd name="connsiteY2" fmla="*/ 1937962 h 1952911"/>
                  <a:gd name="connsiteX3" fmla="*/ 0 w 1090731"/>
                  <a:gd name="connsiteY3" fmla="*/ 1952911 h 1952911"/>
                  <a:gd name="connsiteX4" fmla="*/ 322021 w 1090731"/>
                  <a:gd name="connsiteY4" fmla="*/ 5619 h 1952911"/>
                  <a:gd name="connsiteX0" fmla="*/ 322021 w 1115929"/>
                  <a:gd name="connsiteY0" fmla="*/ 5619 h 1967859"/>
                  <a:gd name="connsiteX1" fmla="*/ 839466 w 1115929"/>
                  <a:gd name="connsiteY1" fmla="*/ 0 h 1967859"/>
                  <a:gd name="connsiteX2" fmla="*/ 1115929 w 1115929"/>
                  <a:gd name="connsiteY2" fmla="*/ 1967859 h 1967859"/>
                  <a:gd name="connsiteX3" fmla="*/ 0 w 1115929"/>
                  <a:gd name="connsiteY3" fmla="*/ 1952911 h 1967859"/>
                  <a:gd name="connsiteX4" fmla="*/ 322021 w 1115929"/>
                  <a:gd name="connsiteY4" fmla="*/ 5619 h 1967859"/>
                  <a:gd name="connsiteX0" fmla="*/ 225636 w 1019544"/>
                  <a:gd name="connsiteY0" fmla="*/ 5619 h 1967859"/>
                  <a:gd name="connsiteX1" fmla="*/ 743081 w 1019544"/>
                  <a:gd name="connsiteY1" fmla="*/ 0 h 1967859"/>
                  <a:gd name="connsiteX2" fmla="*/ 1019544 w 1019544"/>
                  <a:gd name="connsiteY2" fmla="*/ 1967859 h 1967859"/>
                  <a:gd name="connsiteX3" fmla="*/ 0 w 1019544"/>
                  <a:gd name="connsiteY3" fmla="*/ 1952912 h 1967859"/>
                  <a:gd name="connsiteX4" fmla="*/ 225636 w 1019544"/>
                  <a:gd name="connsiteY4" fmla="*/ 5619 h 1967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9544" h="1967859">
                    <a:moveTo>
                      <a:pt x="225636" y="5619"/>
                    </a:moveTo>
                    <a:lnTo>
                      <a:pt x="743081" y="0"/>
                    </a:lnTo>
                    <a:lnTo>
                      <a:pt x="1019544" y="1967859"/>
                    </a:lnTo>
                    <a:lnTo>
                      <a:pt x="0" y="1952912"/>
                    </a:lnTo>
                    <a:lnTo>
                      <a:pt x="225636" y="5619"/>
                    </a:lnTo>
                    <a:close/>
                  </a:path>
                </a:pathLst>
              </a:custGeom>
              <a:grpFill/>
              <a:ln w="28575" cap="flat" cmpd="sng" algn="ctr">
                <a:solidFill>
                  <a:srgbClr val="92D050"/>
                </a:solidFill>
                <a:prstDash val="solid"/>
                <a:round/>
              </a:ln>
              <a:effectLst/>
            </p:spPr>
            <p:txBody>
  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Abgerundetes Rechteck 10"/>
              <p:cNvSpPr/>
              <p:nvPr/>
            </p:nvSpPr>
            <p:spPr>
              <a:xfrm>
                <a:off x="4879909" y="5110424"/>
                <a:ext cx="2705877" cy="459742"/>
              </a:xfrm>
              <a:custGeom>
                <a:avLst/>
                <a:gdLst>
                  <a:gd name="connsiteX0" fmla="*/ 0 w 2705877"/>
                  <a:gd name="connsiteY0" fmla="*/ 76381 h 458276"/>
                  <a:gd name="connsiteX1" fmla="*/ 76381 w 2705877"/>
                  <a:gd name="connsiteY1" fmla="*/ 0 h 458276"/>
                  <a:gd name="connsiteX2" fmla="*/ 2629496 w 2705877"/>
                  <a:gd name="connsiteY2" fmla="*/ 0 h 458276"/>
                  <a:gd name="connsiteX3" fmla="*/ 2705877 w 2705877"/>
                  <a:gd name="connsiteY3" fmla="*/ 76381 h 458276"/>
                  <a:gd name="connsiteX4" fmla="*/ 2705877 w 2705877"/>
                  <a:gd name="connsiteY4" fmla="*/ 381895 h 458276"/>
                  <a:gd name="connsiteX5" fmla="*/ 2629496 w 2705877"/>
                  <a:gd name="connsiteY5" fmla="*/ 458276 h 458276"/>
                  <a:gd name="connsiteX6" fmla="*/ 76381 w 2705877"/>
                  <a:gd name="connsiteY6" fmla="*/ 458276 h 458276"/>
                  <a:gd name="connsiteX7" fmla="*/ 0 w 2705877"/>
                  <a:gd name="connsiteY7" fmla="*/ 381895 h 458276"/>
                  <a:gd name="connsiteX8" fmla="*/ 0 w 2705877"/>
                  <a:gd name="connsiteY8" fmla="*/ 76381 h 458276"/>
                  <a:gd name="connsiteX0" fmla="*/ 0 w 2705877"/>
                  <a:gd name="connsiteY0" fmla="*/ 76381 h 458276"/>
                  <a:gd name="connsiteX1" fmla="*/ 76381 w 2705877"/>
                  <a:gd name="connsiteY1" fmla="*/ 0 h 458276"/>
                  <a:gd name="connsiteX2" fmla="*/ 2629496 w 2705877"/>
                  <a:gd name="connsiteY2" fmla="*/ 0 h 458276"/>
                  <a:gd name="connsiteX3" fmla="*/ 2705877 w 2705877"/>
                  <a:gd name="connsiteY3" fmla="*/ 76381 h 458276"/>
                  <a:gd name="connsiteX4" fmla="*/ 2705877 w 2705877"/>
                  <a:gd name="connsiteY4" fmla="*/ 381895 h 458276"/>
                  <a:gd name="connsiteX5" fmla="*/ 2629496 w 2705877"/>
                  <a:gd name="connsiteY5" fmla="*/ 458276 h 458276"/>
                  <a:gd name="connsiteX6" fmla="*/ 328308 w 2705877"/>
                  <a:gd name="connsiteY6" fmla="*/ 458276 h 458276"/>
                  <a:gd name="connsiteX7" fmla="*/ 0 w 2705877"/>
                  <a:gd name="connsiteY7" fmla="*/ 381895 h 458276"/>
                  <a:gd name="connsiteX8" fmla="*/ 0 w 2705877"/>
                  <a:gd name="connsiteY8" fmla="*/ 76381 h 458276"/>
                  <a:gd name="connsiteX0" fmla="*/ 0 w 2705877"/>
                  <a:gd name="connsiteY0" fmla="*/ 76381 h 462134"/>
                  <a:gd name="connsiteX1" fmla="*/ 76381 w 2705877"/>
                  <a:gd name="connsiteY1" fmla="*/ 0 h 462134"/>
                  <a:gd name="connsiteX2" fmla="*/ 2629496 w 2705877"/>
                  <a:gd name="connsiteY2" fmla="*/ 0 h 462134"/>
                  <a:gd name="connsiteX3" fmla="*/ 2705877 w 2705877"/>
                  <a:gd name="connsiteY3" fmla="*/ 76381 h 462134"/>
                  <a:gd name="connsiteX4" fmla="*/ 2705877 w 2705877"/>
                  <a:gd name="connsiteY4" fmla="*/ 381895 h 462134"/>
                  <a:gd name="connsiteX5" fmla="*/ 2629496 w 2705877"/>
                  <a:gd name="connsiteY5" fmla="*/ 458276 h 462134"/>
                  <a:gd name="connsiteX6" fmla="*/ 328308 w 2705877"/>
                  <a:gd name="connsiteY6" fmla="*/ 458276 h 462134"/>
                  <a:gd name="connsiteX7" fmla="*/ 0 w 2705877"/>
                  <a:gd name="connsiteY7" fmla="*/ 381895 h 462134"/>
                  <a:gd name="connsiteX8" fmla="*/ 0 w 2705877"/>
                  <a:gd name="connsiteY8" fmla="*/ 76381 h 462134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381895 h 459742"/>
                  <a:gd name="connsiteX5" fmla="*/ 2629496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269928 h 459742"/>
                  <a:gd name="connsiteX5" fmla="*/ 2629496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269928 h 459742"/>
                  <a:gd name="connsiteX5" fmla="*/ 2405561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269928 h 459742"/>
                  <a:gd name="connsiteX5" fmla="*/ 2405561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269928 h 459742"/>
                  <a:gd name="connsiteX5" fmla="*/ 2405561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269928 h 459742"/>
                  <a:gd name="connsiteX5" fmla="*/ 2405561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05877" h="459742">
                    <a:moveTo>
                      <a:pt x="0" y="76381"/>
                    </a:moveTo>
                    <a:cubicBezTo>
                      <a:pt x="0" y="34197"/>
                      <a:pt x="34197" y="0"/>
                      <a:pt x="76381" y="0"/>
                    </a:cubicBezTo>
                    <a:lnTo>
                      <a:pt x="2629496" y="0"/>
                    </a:lnTo>
                    <a:cubicBezTo>
                      <a:pt x="2671680" y="0"/>
                      <a:pt x="2705877" y="34197"/>
                      <a:pt x="2705877" y="76381"/>
                    </a:cubicBezTo>
                    <a:lnTo>
                      <a:pt x="2705877" y="269928"/>
                    </a:lnTo>
                    <a:cubicBezTo>
                      <a:pt x="2705877" y="312112"/>
                      <a:pt x="2578373" y="467607"/>
                      <a:pt x="2405561" y="458276"/>
                    </a:cubicBezTo>
                    <a:lnTo>
                      <a:pt x="328308" y="458276"/>
                    </a:lnTo>
                    <a:cubicBezTo>
                      <a:pt x="118173" y="476937"/>
                      <a:pt x="0" y="312112"/>
                      <a:pt x="0" y="269928"/>
                    </a:cubicBezTo>
                    <a:lnTo>
                      <a:pt x="0" y="76381"/>
                    </a:lnTo>
                    <a:close/>
                  </a:path>
                </a:pathLst>
              </a:custGeom>
              <a:grpFill/>
              <a:ln w="28575" cap="flat" cmpd="sng" algn="ctr">
                <a:solidFill>
                  <a:srgbClr val="92D05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Rechteck 97"/>
              <p:cNvSpPr/>
              <p:nvPr/>
            </p:nvSpPr>
            <p:spPr>
              <a:xfrm>
                <a:off x="5449077" y="5570166"/>
                <a:ext cx="1586204" cy="336112"/>
              </a:xfrm>
              <a:prstGeom prst="rect">
                <a:avLst/>
              </a:prstGeom>
              <a:grpFill/>
              <a:ln w="28575" cap="flat" cmpd="sng" algn="ctr">
                <a:solidFill>
                  <a:srgbClr val="92D050"/>
                </a:solidFill>
                <a:prstDash val="solid"/>
                <a:round/>
              </a:ln>
              <a:effectLst/>
            </p:spPr>
            <p:txBody>
  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" name="Trapezoid 15"/>
              <p:cNvSpPr/>
              <p:nvPr/>
            </p:nvSpPr>
            <p:spPr>
              <a:xfrm>
                <a:off x="5869810" y="3759870"/>
                <a:ext cx="642959" cy="362505"/>
              </a:xfrm>
              <a:custGeom>
                <a:avLst/>
                <a:gdLst>
                  <a:gd name="connsiteX0" fmla="*/ 0 w 767847"/>
                  <a:gd name="connsiteY0" fmla="*/ 382924 h 382924"/>
                  <a:gd name="connsiteX1" fmla="*/ 95731 w 767847"/>
                  <a:gd name="connsiteY1" fmla="*/ 0 h 382924"/>
                  <a:gd name="connsiteX2" fmla="*/ 672116 w 767847"/>
                  <a:gd name="connsiteY2" fmla="*/ 0 h 382924"/>
                  <a:gd name="connsiteX3" fmla="*/ 767847 w 767847"/>
                  <a:gd name="connsiteY3" fmla="*/ 382924 h 382924"/>
                  <a:gd name="connsiteX4" fmla="*/ 0 w 767847"/>
                  <a:gd name="connsiteY4" fmla="*/ 382924 h 382924"/>
                  <a:gd name="connsiteX0" fmla="*/ 4120 w 771967"/>
                  <a:gd name="connsiteY0" fmla="*/ 382924 h 382924"/>
                  <a:gd name="connsiteX1" fmla="*/ 99851 w 771967"/>
                  <a:gd name="connsiteY1" fmla="*/ 0 h 382924"/>
                  <a:gd name="connsiteX2" fmla="*/ 676236 w 771967"/>
                  <a:gd name="connsiteY2" fmla="*/ 0 h 382924"/>
                  <a:gd name="connsiteX3" fmla="*/ 771967 w 771967"/>
                  <a:gd name="connsiteY3" fmla="*/ 382924 h 382924"/>
                  <a:gd name="connsiteX4" fmla="*/ 4120 w 771967"/>
                  <a:gd name="connsiteY4" fmla="*/ 382924 h 382924"/>
                  <a:gd name="connsiteX0" fmla="*/ 4120 w 771967"/>
                  <a:gd name="connsiteY0" fmla="*/ 382924 h 420246"/>
                  <a:gd name="connsiteX1" fmla="*/ 99851 w 771967"/>
                  <a:gd name="connsiteY1" fmla="*/ 0 h 420246"/>
                  <a:gd name="connsiteX2" fmla="*/ 676236 w 771967"/>
                  <a:gd name="connsiteY2" fmla="*/ 0 h 420246"/>
                  <a:gd name="connsiteX3" fmla="*/ 771967 w 771967"/>
                  <a:gd name="connsiteY3" fmla="*/ 382924 h 420246"/>
                  <a:gd name="connsiteX4" fmla="*/ 4120 w 771967"/>
                  <a:gd name="connsiteY4" fmla="*/ 382924 h 420246"/>
                  <a:gd name="connsiteX0" fmla="*/ 4120 w 771967"/>
                  <a:gd name="connsiteY0" fmla="*/ 382924 h 439125"/>
                  <a:gd name="connsiteX1" fmla="*/ 99851 w 771967"/>
                  <a:gd name="connsiteY1" fmla="*/ 0 h 439125"/>
                  <a:gd name="connsiteX2" fmla="*/ 676236 w 771967"/>
                  <a:gd name="connsiteY2" fmla="*/ 0 h 439125"/>
                  <a:gd name="connsiteX3" fmla="*/ 771967 w 771967"/>
                  <a:gd name="connsiteY3" fmla="*/ 382924 h 439125"/>
                  <a:gd name="connsiteX4" fmla="*/ 4120 w 771967"/>
                  <a:gd name="connsiteY4" fmla="*/ 382924 h 439125"/>
                  <a:gd name="connsiteX0" fmla="*/ 4120 w 778856"/>
                  <a:gd name="connsiteY0" fmla="*/ 382924 h 439125"/>
                  <a:gd name="connsiteX1" fmla="*/ 99851 w 778856"/>
                  <a:gd name="connsiteY1" fmla="*/ 0 h 439125"/>
                  <a:gd name="connsiteX2" fmla="*/ 676236 w 778856"/>
                  <a:gd name="connsiteY2" fmla="*/ 0 h 439125"/>
                  <a:gd name="connsiteX3" fmla="*/ 771967 w 778856"/>
                  <a:gd name="connsiteY3" fmla="*/ 382924 h 439125"/>
                  <a:gd name="connsiteX4" fmla="*/ 4120 w 778856"/>
                  <a:gd name="connsiteY4" fmla="*/ 382924 h 43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856" h="439125">
                    <a:moveTo>
                      <a:pt x="4120" y="382924"/>
                    </a:moveTo>
                    <a:cubicBezTo>
                      <a:pt x="-19954" y="255283"/>
                      <a:pt x="67941" y="127641"/>
                      <a:pt x="99851" y="0"/>
                    </a:cubicBezTo>
                    <a:lnTo>
                      <a:pt x="676236" y="0"/>
                    </a:lnTo>
                    <a:cubicBezTo>
                      <a:pt x="708146" y="127641"/>
                      <a:pt x="805371" y="245952"/>
                      <a:pt x="771967" y="382924"/>
                    </a:cubicBezTo>
                    <a:cubicBezTo>
                      <a:pt x="544010" y="448239"/>
                      <a:pt x="260069" y="466900"/>
                      <a:pt x="4120" y="382924"/>
                    </a:cubicBezTo>
                    <a:close/>
                  </a:path>
                </a:pathLst>
              </a:custGeom>
              <a:grpFill/>
              <a:ln w="28575" cap="flat" cmpd="sng" algn="ctr">
                <a:solidFill>
                  <a:srgbClr val="92D050"/>
                </a:solidFill>
                <a:prstDash val="solid"/>
                <a:round/>
              </a:ln>
              <a:effectLst/>
            </p:spPr>
            <p:txBody>
  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00" name="Diagonal liegende Ecken des Rechtecks schneiden 99"/>
          <p:cNvSpPr/>
          <p:nvPr/>
        </p:nvSpPr>
        <p:spPr>
          <a:xfrm>
            <a:off x="698708" y="1554757"/>
            <a:ext cx="1791276" cy="870281"/>
          </a:xfrm>
          <a:prstGeom prst="snip2DiagRect">
            <a:avLst>
              <a:gd name="adj1" fmla="val 16542"/>
              <a:gd name="adj2" fmla="val 16667"/>
            </a:avLst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Spin system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PD, T1, T2,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T2‘, </a:t>
            </a:r>
            <a:b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B0+</a:t>
            </a:r>
            <a:r>
              <a:rPr kumimoji="0" lang="el-G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χ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,B1, </a:t>
            </a:r>
            <a:r>
              <a:rPr kumimoji="0" lang="de-DE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diffusion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… 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1" name="Gruppieren 100"/>
          <p:cNvGrpSpPr/>
          <p:nvPr/>
        </p:nvGrpSpPr>
        <p:grpSpPr>
          <a:xfrm>
            <a:off x="881684" y="2634461"/>
            <a:ext cx="1340695" cy="1028548"/>
            <a:chOff x="4411403" y="13377270"/>
            <a:chExt cx="5568915" cy="4467154"/>
          </a:xfrm>
        </p:grpSpPr>
        <p:pic>
          <p:nvPicPr>
            <p:cNvPr id="102" name="Grafik 101"/>
            <p:cNvPicPr>
              <a:picLocks noChangeAspect="1"/>
            </p:cNvPicPr>
            <p:nvPr/>
          </p:nvPicPr>
          <p:blipFill>
            <a:blip r:embed="rId3" cstate="screen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11403" y="13377270"/>
              <a:ext cx="2923614" cy="3708847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103" name="Grafik 102"/>
            <p:cNvPicPr>
              <a:picLocks noChangeAspect="1"/>
            </p:cNvPicPr>
            <p:nvPr/>
          </p:nvPicPr>
          <p:blipFill>
            <a:blip r:embed="rId3" cstate="screen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64181" y="13785312"/>
              <a:ext cx="2923614" cy="3708847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104" name="Grafik 103"/>
            <p:cNvPicPr>
              <a:picLocks noChangeAspect="1"/>
            </p:cNvPicPr>
            <p:nvPr/>
          </p:nvPicPr>
          <p:blipFill>
            <a:blip r:embed="rId3" cstate="screen">
              <a:duotone>
                <a:srgbClr val="5B9BD5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56704" y="14135577"/>
              <a:ext cx="2923614" cy="3708847"/>
            </a:xfrm>
            <a:prstGeom prst="rect">
              <a:avLst/>
            </a:prstGeom>
            <a:ln w="38100">
              <a:noFill/>
            </a:ln>
          </p:spPr>
        </p:pic>
      </p:grpSp>
      <p:sp>
        <p:nvSpPr>
          <p:cNvPr id="105" name="Diagonal liegende Ecken des Rechtecks schneiden 104"/>
          <p:cNvSpPr/>
          <p:nvPr/>
        </p:nvSpPr>
        <p:spPr>
          <a:xfrm>
            <a:off x="2805936" y="1547417"/>
            <a:ext cx="1707161" cy="699787"/>
          </a:xfrm>
          <a:prstGeom prst="snip2DiagRect">
            <a:avLst>
              <a:gd name="adj1" fmla="val 13930"/>
              <a:gd name="adj2" fmla="val 16667"/>
            </a:avLst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MRI scanner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&amp; sequence</a:t>
            </a:r>
          </a:p>
        </p:txBody>
      </p:sp>
      <p:sp>
        <p:nvSpPr>
          <p:cNvPr id="106" name="Diagonal liegende Ecken des Rechtecks schneiden 105"/>
          <p:cNvSpPr/>
          <p:nvPr/>
        </p:nvSpPr>
        <p:spPr>
          <a:xfrm>
            <a:off x="7058413" y="1557210"/>
            <a:ext cx="1501849" cy="672653"/>
          </a:xfrm>
          <a:prstGeom prst="snip2DiagRect">
            <a:avLst>
              <a:gd name="adj1" fmla="val 13059"/>
              <a:gd name="adj2" fmla="val 16667"/>
            </a:avLst>
          </a:prstGeom>
          <a:solidFill>
            <a:srgbClr val="FFB3B3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data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Contrast of interest</a:t>
            </a:r>
          </a:p>
        </p:txBody>
      </p:sp>
      <p:sp>
        <p:nvSpPr>
          <p:cNvPr id="108" name="Diagonal liegende Ecken des Rechtecks schneiden 107"/>
          <p:cNvSpPr/>
          <p:nvPr/>
        </p:nvSpPr>
        <p:spPr>
          <a:xfrm>
            <a:off x="4894095" y="1548147"/>
            <a:ext cx="1830565" cy="704807"/>
          </a:xfrm>
          <a:prstGeom prst="snip2DiagRect">
            <a:avLst>
              <a:gd name="adj1" fmla="val 14800"/>
              <a:gd name="adj2" fmla="val 16667"/>
            </a:avLst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Reconstruction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k-space to image space,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to parametric maps</a:t>
            </a:r>
          </a:p>
        </p:txBody>
      </p:sp>
      <p:grpSp>
        <p:nvGrpSpPr>
          <p:cNvPr id="110" name="Gruppieren 109"/>
          <p:cNvGrpSpPr/>
          <p:nvPr/>
        </p:nvGrpSpPr>
        <p:grpSpPr>
          <a:xfrm>
            <a:off x="5000057" y="2531541"/>
            <a:ext cx="1462333" cy="974077"/>
            <a:chOff x="5252828" y="2543389"/>
            <a:chExt cx="1767775" cy="1316440"/>
          </a:xfrm>
        </p:grpSpPr>
        <p:pic>
          <p:nvPicPr>
            <p:cNvPr id="111" name="Grafik 110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5990955" y="2543389"/>
              <a:ext cx="1029648" cy="1312637"/>
            </a:xfrm>
            <a:prstGeom prst="rect">
              <a:avLst/>
            </a:prstGeom>
          </p:spPr>
        </p:pic>
        <p:pic>
          <p:nvPicPr>
            <p:cNvPr id="112" name="Grafik 111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52828" y="2547192"/>
              <a:ext cx="980427" cy="1312637"/>
            </a:xfrm>
            <a:prstGeom prst="rect">
              <a:avLst/>
            </a:prstGeom>
          </p:spPr>
        </p:pic>
        <p:sp>
          <p:nvSpPr>
            <p:cNvPr id="113" name="Diagonal liegende Ecken des Rechtecks schneiden 112"/>
            <p:cNvSpPr/>
            <p:nvPr/>
          </p:nvSpPr>
          <p:spPr>
            <a:xfrm>
              <a:off x="5916479" y="2704851"/>
              <a:ext cx="382123" cy="1012326"/>
            </a:xfrm>
            <a:prstGeom prst="snip2DiagRect">
              <a:avLst>
                <a:gd name="adj1" fmla="val 17232"/>
                <a:gd name="adj2" fmla="val 16667"/>
              </a:avLst>
            </a:prstGeom>
            <a:solidFill>
              <a:srgbClr val="FFC000">
                <a:lumMod val="60000"/>
                <a:lumOff val="40000"/>
              </a:srgbClr>
            </a:solidFill>
            <a:ln w="3175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FFT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6" name="Textfeld 115"/>
          <p:cNvSpPr txBox="1"/>
          <p:nvPr/>
        </p:nvSpPr>
        <p:spPr>
          <a:xfrm>
            <a:off x="5093756" y="3924346"/>
            <a:ext cx="2226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Updates Reconstruction 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 Inference</a:t>
            </a:r>
          </a:p>
        </p:txBody>
      </p:sp>
      <p:grpSp>
        <p:nvGrpSpPr>
          <p:cNvPr id="118" name="Gruppieren 117"/>
          <p:cNvGrpSpPr/>
          <p:nvPr/>
        </p:nvGrpSpPr>
        <p:grpSpPr>
          <a:xfrm>
            <a:off x="3426771" y="2501109"/>
            <a:ext cx="1286084" cy="934622"/>
            <a:chOff x="3823956" y="2608776"/>
            <a:chExt cx="1554713" cy="1129840"/>
          </a:xfrm>
        </p:grpSpPr>
        <p:sp>
          <p:nvSpPr>
            <p:cNvPr id="119" name="Rechteck 118"/>
            <p:cNvSpPr/>
            <p:nvPr/>
          </p:nvSpPr>
          <p:spPr>
            <a:xfrm>
              <a:off x="3823956" y="2608776"/>
              <a:ext cx="1552495" cy="1129840"/>
            </a:xfrm>
            <a:prstGeom prst="rect">
              <a:avLst/>
            </a:prstGeom>
            <a:solidFill>
              <a:srgbClr val="D9D9D9"/>
            </a:solidFill>
            <a:ln w="3175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0" name="Gerader Verbinder 119"/>
            <p:cNvCxnSpPr/>
            <p:nvPr/>
          </p:nvCxnSpPr>
          <p:spPr>
            <a:xfrm>
              <a:off x="3823956" y="2890103"/>
              <a:ext cx="1553465" cy="0"/>
            </a:xfrm>
            <a:prstGeom prst="line">
              <a:avLst/>
            </a:prstGeom>
            <a:noFill/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121" name="Rechteck 120"/>
            <p:cNvSpPr/>
            <p:nvPr/>
          </p:nvSpPr>
          <p:spPr>
            <a:xfrm>
              <a:off x="3986596" y="2621130"/>
              <a:ext cx="47655" cy="268974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Rechteck 121"/>
            <p:cNvSpPr/>
            <p:nvPr/>
          </p:nvSpPr>
          <p:spPr>
            <a:xfrm flipH="1">
              <a:off x="4554840" y="2711196"/>
              <a:ext cx="31697" cy="178907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Rechteck 122"/>
            <p:cNvSpPr/>
            <p:nvPr/>
          </p:nvSpPr>
          <p:spPr>
            <a:xfrm flipH="1">
              <a:off x="4211742" y="2833132"/>
              <a:ext cx="140401" cy="58767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4" name="Gerader Verbinder 123"/>
            <p:cNvCxnSpPr/>
            <p:nvPr/>
          </p:nvCxnSpPr>
          <p:spPr>
            <a:xfrm>
              <a:off x="3823956" y="3205426"/>
              <a:ext cx="1553465" cy="0"/>
            </a:xfrm>
            <a:prstGeom prst="line">
              <a:avLst/>
            </a:prstGeom>
            <a:noFill/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125" name="Gerader Verbinder 124"/>
            <p:cNvCxnSpPr/>
            <p:nvPr/>
          </p:nvCxnSpPr>
          <p:spPr>
            <a:xfrm>
              <a:off x="3825204" y="3537721"/>
              <a:ext cx="1553465" cy="0"/>
            </a:xfrm>
            <a:prstGeom prst="line">
              <a:avLst/>
            </a:prstGeom>
            <a:noFill/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126" name="Rechteck 125"/>
            <p:cNvSpPr/>
            <p:nvPr/>
          </p:nvSpPr>
          <p:spPr>
            <a:xfrm>
              <a:off x="4053982" y="3206987"/>
              <a:ext cx="44651" cy="125460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Rechteck 126"/>
            <p:cNvSpPr/>
            <p:nvPr/>
          </p:nvSpPr>
          <p:spPr>
            <a:xfrm>
              <a:off x="4100842" y="3079367"/>
              <a:ext cx="110900" cy="133764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Rechteck 127"/>
            <p:cNvSpPr/>
            <p:nvPr/>
          </p:nvSpPr>
          <p:spPr>
            <a:xfrm>
              <a:off x="4352144" y="3087622"/>
              <a:ext cx="140740" cy="120711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Rechteck 128"/>
            <p:cNvSpPr/>
            <p:nvPr/>
          </p:nvSpPr>
          <p:spPr>
            <a:xfrm>
              <a:off x="4740302" y="3103178"/>
              <a:ext cx="263916" cy="103919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Rechteck 129"/>
            <p:cNvSpPr/>
            <p:nvPr/>
          </p:nvSpPr>
          <p:spPr>
            <a:xfrm>
              <a:off x="4994483" y="3204815"/>
              <a:ext cx="183774" cy="96569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Rechteck 130"/>
            <p:cNvSpPr/>
            <p:nvPr/>
          </p:nvSpPr>
          <p:spPr>
            <a:xfrm>
              <a:off x="3983612" y="3415310"/>
              <a:ext cx="140740" cy="120711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Rechteck 131"/>
            <p:cNvSpPr/>
            <p:nvPr/>
          </p:nvSpPr>
          <p:spPr>
            <a:xfrm>
              <a:off x="4357069" y="3539785"/>
              <a:ext cx="135814" cy="93331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Rechteck 132"/>
            <p:cNvSpPr/>
            <p:nvPr/>
          </p:nvSpPr>
          <p:spPr>
            <a:xfrm>
              <a:off x="4640171" y="3415310"/>
              <a:ext cx="64354" cy="127494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Rechteck 133"/>
            <p:cNvSpPr/>
            <p:nvPr/>
          </p:nvSpPr>
          <p:spPr>
            <a:xfrm>
              <a:off x="4897338" y="3415310"/>
              <a:ext cx="64354" cy="127494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Rechteck 134"/>
            <p:cNvSpPr/>
            <p:nvPr/>
          </p:nvSpPr>
          <p:spPr>
            <a:xfrm>
              <a:off x="4970416" y="3539785"/>
              <a:ext cx="64354" cy="127494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Rechteck 135"/>
            <p:cNvSpPr/>
            <p:nvPr/>
          </p:nvSpPr>
          <p:spPr>
            <a:xfrm>
              <a:off x="5034343" y="3410225"/>
              <a:ext cx="64354" cy="127494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7" name="Pfeil nach unten 136"/>
          <p:cNvSpPr/>
          <p:nvPr/>
        </p:nvSpPr>
        <p:spPr>
          <a:xfrm rot="16200000">
            <a:off x="2444166" y="1804985"/>
            <a:ext cx="225123" cy="268019"/>
          </a:xfrm>
          <a:prstGeom prst="downArrow">
            <a:avLst/>
          </a:prstGeom>
          <a:solidFill>
            <a:srgbClr val="E7F0F9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Pfeil nach unten 137"/>
          <p:cNvSpPr/>
          <p:nvPr/>
        </p:nvSpPr>
        <p:spPr>
          <a:xfrm rot="16200000">
            <a:off x="4591841" y="1791333"/>
            <a:ext cx="225123" cy="268019"/>
          </a:xfrm>
          <a:prstGeom prst="downArrow">
            <a:avLst/>
          </a:prstGeom>
          <a:solidFill>
            <a:srgbClr val="D9D9D9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Pfeil nach unten 138"/>
          <p:cNvSpPr/>
          <p:nvPr/>
        </p:nvSpPr>
        <p:spPr>
          <a:xfrm rot="16200000">
            <a:off x="6780201" y="1761341"/>
            <a:ext cx="225123" cy="268019"/>
          </a:xfrm>
          <a:prstGeom prst="downArrow">
            <a:avLst/>
          </a:prstGeom>
          <a:solidFill>
            <a:srgbClr val="D9D9D9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Textfeld 87"/>
          <p:cNvSpPr txBox="1"/>
          <p:nvPr/>
        </p:nvSpPr>
        <p:spPr>
          <a:xfrm>
            <a:off x="2648888" y="3431730"/>
            <a:ext cx="1254061" cy="461665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Differentiable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Bloch simulation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1" name="Rechteckiger Pfeil 140"/>
          <p:cNvSpPr/>
          <p:nvPr/>
        </p:nvSpPr>
        <p:spPr>
          <a:xfrm rot="16200000">
            <a:off x="2936411" y="3959445"/>
            <a:ext cx="398544" cy="416069"/>
          </a:xfrm>
          <a:prstGeom prst="bentArrow">
            <a:avLst/>
          </a:prstGeom>
          <a:solidFill>
            <a:srgbClr val="D9D9D9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2" name="Textfeld 141"/>
          <p:cNvSpPr txBox="1"/>
          <p:nvPr/>
        </p:nvSpPr>
        <p:spPr>
          <a:xfrm>
            <a:off x="3358346" y="3911153"/>
            <a:ext cx="1364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Updates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MR sequence</a:t>
            </a:r>
          </a:p>
        </p:txBody>
      </p:sp>
      <p:sp>
        <p:nvSpPr>
          <p:cNvPr id="159" name="Pfeil nach unten 158"/>
          <p:cNvSpPr/>
          <p:nvPr/>
        </p:nvSpPr>
        <p:spPr>
          <a:xfrm rot="5400000">
            <a:off x="4759113" y="4094847"/>
            <a:ext cx="225123" cy="414910"/>
          </a:xfrm>
          <a:prstGeom prst="downArrow">
            <a:avLst/>
          </a:prstGeom>
          <a:solidFill>
            <a:srgbClr val="D9D9D9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E8E0693-6657-AF3E-518E-EC962F7B6756}"/>
              </a:ext>
            </a:extLst>
          </p:cNvPr>
          <p:cNvSpPr txBox="1"/>
          <p:nvPr/>
        </p:nvSpPr>
        <p:spPr>
          <a:xfrm>
            <a:off x="9116468" y="6519446"/>
            <a:ext cx="3174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Weinmüller et al. MRM 2024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AA7599F-5922-FB42-C01A-FEDDDFCE407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030349" y="2323626"/>
            <a:ext cx="679250" cy="104834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A51013D-A36E-EB96-BC10-AB983D2F43D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794191" y="2323626"/>
            <a:ext cx="635153" cy="1067307"/>
          </a:xfrm>
          <a:prstGeom prst="rect">
            <a:avLst/>
          </a:prstGeom>
        </p:spPr>
      </p:pic>
      <p:sp>
        <p:nvSpPr>
          <p:cNvPr id="6" name="Parallelogramm 5">
            <a:extLst>
              <a:ext uri="{FF2B5EF4-FFF2-40B4-BE49-F238E27FC236}">
                <a16:creationId xmlns:a16="http://schemas.microsoft.com/office/drawing/2014/main" id="{42BA87A6-6151-3512-945B-AAA259BE72D9}"/>
              </a:ext>
            </a:extLst>
          </p:cNvPr>
          <p:cNvSpPr/>
          <p:nvPr/>
        </p:nvSpPr>
        <p:spPr>
          <a:xfrm>
            <a:off x="599249" y="986631"/>
            <a:ext cx="8324320" cy="360674"/>
          </a:xfrm>
          <a:prstGeom prst="parallelogram">
            <a:avLst>
              <a:gd name="adj" fmla="val 70145"/>
            </a:avLst>
          </a:prstGeom>
          <a:solidFill>
            <a:srgbClr val="5B9BD5">
              <a:alpha val="71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6" name="Grafik 145">
            <a:extLst>
              <a:ext uri="{FF2B5EF4-FFF2-40B4-BE49-F238E27FC236}">
                <a16:creationId xmlns:a16="http://schemas.microsoft.com/office/drawing/2014/main" id="{4B785083-0826-4120-8B0A-E406EA85592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058" t="37187" r="58020" b="32670"/>
          <a:stretch/>
        </p:blipFill>
        <p:spPr>
          <a:xfrm>
            <a:off x="6928900" y="2323364"/>
            <a:ext cx="1582666" cy="1143703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23385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+mj-ea"/>
                <a:cs typeface="+mj-cs"/>
              </a:rPr>
              <a:t>Task 8: </a:t>
            </a:r>
            <a:r>
              <a:rPr lang="de-DE" dirty="0"/>
              <a:t>2D transient FLASH </a:t>
            </a:r>
            <a:endParaRPr lang="en-US" dirty="0"/>
          </a:p>
        </p:txBody>
      </p:sp>
      <p:grpSp>
        <p:nvGrpSpPr>
          <p:cNvPr id="76" name="Gruppieren 75"/>
          <p:cNvGrpSpPr/>
          <p:nvPr/>
        </p:nvGrpSpPr>
        <p:grpSpPr>
          <a:xfrm>
            <a:off x="625138" y="980728"/>
            <a:ext cx="8298430" cy="2913602"/>
            <a:chOff x="1530567" y="1746473"/>
            <a:chExt cx="11221011" cy="3522174"/>
          </a:xfrm>
        </p:grpSpPr>
        <p:sp>
          <p:nvSpPr>
            <p:cNvPr id="77" name="Rechteck 76"/>
            <p:cNvSpPr/>
            <p:nvPr/>
          </p:nvSpPr>
          <p:spPr>
            <a:xfrm>
              <a:off x="1530567" y="2189186"/>
              <a:ext cx="2588443" cy="3075842"/>
            </a:xfrm>
            <a:prstGeom prst="rect">
              <a:avLst/>
            </a:prstGeom>
            <a:solidFill>
              <a:srgbClr val="E7F0F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Rechteck 77"/>
            <p:cNvSpPr/>
            <p:nvPr/>
          </p:nvSpPr>
          <p:spPr>
            <a:xfrm>
              <a:off x="4118142" y="2194466"/>
              <a:ext cx="2962919" cy="3069917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Rechteck 78"/>
            <p:cNvSpPr/>
            <p:nvPr/>
          </p:nvSpPr>
          <p:spPr>
            <a:xfrm>
              <a:off x="7081063" y="2194466"/>
              <a:ext cx="2855635" cy="3074181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Parallelogramm 79"/>
            <p:cNvSpPr/>
            <p:nvPr/>
          </p:nvSpPr>
          <p:spPr>
            <a:xfrm>
              <a:off x="4117013" y="1927787"/>
              <a:ext cx="3238162" cy="273519"/>
            </a:xfrm>
            <a:prstGeom prst="parallelogram">
              <a:avLst>
                <a:gd name="adj" fmla="val 70145"/>
              </a:avLst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Parallelogramm 80"/>
            <p:cNvSpPr/>
            <p:nvPr/>
          </p:nvSpPr>
          <p:spPr>
            <a:xfrm>
              <a:off x="7080631" y="1927141"/>
              <a:ext cx="3085820" cy="271625"/>
            </a:xfrm>
            <a:prstGeom prst="parallelogram">
              <a:avLst>
                <a:gd name="adj" fmla="val 70145"/>
              </a:avLst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Parallelogramm 81"/>
            <p:cNvSpPr/>
            <p:nvPr/>
          </p:nvSpPr>
          <p:spPr>
            <a:xfrm rot="5400000" flipV="1">
              <a:off x="10817641" y="3326953"/>
              <a:ext cx="3514418" cy="353457"/>
            </a:xfrm>
            <a:prstGeom prst="parallelogram">
              <a:avLst>
                <a:gd name="adj" fmla="val 144502"/>
              </a:avLst>
            </a:prstGeom>
            <a:solidFill>
              <a:srgbClr val="C2D9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Rechteck 82"/>
            <p:cNvSpPr/>
            <p:nvPr/>
          </p:nvSpPr>
          <p:spPr>
            <a:xfrm>
              <a:off x="9936698" y="2188570"/>
              <a:ext cx="2466182" cy="3080077"/>
            </a:xfrm>
            <a:prstGeom prst="rect">
              <a:avLst/>
            </a:prstGeom>
            <a:solidFill>
              <a:srgbClr val="E7F0F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4" name="Gerader Verbinder 83"/>
            <p:cNvCxnSpPr/>
            <p:nvPr/>
          </p:nvCxnSpPr>
          <p:spPr>
            <a:xfrm>
              <a:off x="1530567" y="2198730"/>
              <a:ext cx="10872313" cy="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lumMod val="75000"/>
                  <a:lumOff val="25000"/>
                  <a:alpha val="40000"/>
                </a:sysClr>
              </a:solidFill>
              <a:prstDash val="solid"/>
              <a:miter lim="800000"/>
            </a:ln>
            <a:effectLst/>
          </p:spPr>
        </p:cxnSp>
      </p:grpSp>
      <p:sp>
        <p:nvSpPr>
          <p:cNvPr id="85" name="Rechteckiger Pfeil 84"/>
          <p:cNvSpPr/>
          <p:nvPr/>
        </p:nvSpPr>
        <p:spPr>
          <a:xfrm flipH="1" flipV="1">
            <a:off x="7178409" y="4040410"/>
            <a:ext cx="773482" cy="421823"/>
          </a:xfrm>
          <a:prstGeom prst="bentArrow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feld 86"/>
              <p:cNvSpPr txBox="1"/>
              <p:nvPr/>
            </p:nvSpPr>
            <p:spPr>
              <a:xfrm>
                <a:off x="6895313" y="3467067"/>
                <a:ext cx="1425071" cy="4154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Loss:</a:t>
                </a:r>
                <a14:m>
                  <m:oMath xmlns:m="http://schemas.openxmlformats.org/officeDocument/2006/math">
                    <m:r>
                      <a:rPr kumimoji="0" lang="de-DE" sz="10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d>
                      <m:dPr>
                        <m:begChr m:val="‖"/>
                        <m:endChr m:val="‖"/>
                        <m:ctrlPr>
                          <a:rPr kumimoji="0" lang="en-US" sz="10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kumimoji="0" lang="en-US" sz="105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rPr>
                          <m:t>output</m:t>
                        </m:r>
                        <m:r>
                          <m:rPr>
                            <m:nor/>
                          </m:rPr>
                          <a:rPr kumimoji="0" lang="en-US" sz="105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kumimoji="0" lang="en-US" sz="105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rPr>
                          <m:t>target</m:t>
                        </m:r>
                      </m:e>
                    </m:d>
                  </m:oMath>
                </a14:m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+ e.g. time constraint</a:t>
                </a:r>
              </a:p>
            </p:txBody>
          </p:sp>
        </mc:Choice>
        <mc:Fallback xmlns="">
          <p:sp>
            <p:nvSpPr>
              <p:cNvPr id="87" name="Textfeld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313" y="3467067"/>
                <a:ext cx="1425071" cy="415497"/>
              </a:xfrm>
              <a:prstGeom prst="rect">
                <a:avLst/>
              </a:prstGeom>
              <a:blipFill>
                <a:blip r:embed="rId2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9" name="Gruppieren 88"/>
          <p:cNvGrpSpPr/>
          <p:nvPr/>
        </p:nvGrpSpPr>
        <p:grpSpPr>
          <a:xfrm>
            <a:off x="2641334" y="2508240"/>
            <a:ext cx="684450" cy="911316"/>
            <a:chOff x="606264" y="1111852"/>
            <a:chExt cx="3325091" cy="4343214"/>
          </a:xfrm>
          <a:solidFill>
            <a:sysClr val="windowText" lastClr="000000"/>
          </a:solidFill>
        </p:grpSpPr>
        <p:sp>
          <p:nvSpPr>
            <p:cNvPr id="90" name="Ellipse 89"/>
            <p:cNvSpPr/>
            <p:nvPr/>
          </p:nvSpPr>
          <p:spPr>
            <a:xfrm>
              <a:off x="606264" y="1226927"/>
              <a:ext cx="3325091" cy="3325091"/>
            </a:xfrm>
            <a:prstGeom prst="ellipse">
              <a:avLst/>
            </a:prstGeom>
            <a:grpFill/>
            <a:ln w="28575" cap="flat" cmpd="sng" algn="ctr">
              <a:solidFill>
                <a:srgbClr val="92D05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Ellipse 90"/>
            <p:cNvSpPr/>
            <p:nvPr/>
          </p:nvSpPr>
          <p:spPr>
            <a:xfrm rot="19667097">
              <a:off x="935592" y="1597096"/>
              <a:ext cx="2662914" cy="2662914"/>
            </a:xfrm>
            <a:prstGeom prst="ellipse">
              <a:avLst/>
            </a:prstGeom>
            <a:grpFill/>
            <a:ln w="28575" cap="flat" cmpd="sng" algn="ctr">
              <a:solidFill>
                <a:srgbClr val="92D050"/>
              </a:solidFill>
              <a:prstDash val="dashDot"/>
              <a:miter lim="800000"/>
            </a:ln>
            <a:effectLst/>
          </p:spPr>
          <p:txBody>
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Ellipse 91"/>
            <p:cNvSpPr/>
            <p:nvPr/>
          </p:nvSpPr>
          <p:spPr>
            <a:xfrm>
              <a:off x="1317230" y="1970321"/>
              <a:ext cx="1926715" cy="1926715"/>
            </a:xfrm>
            <a:prstGeom prst="ellipse">
              <a:avLst/>
            </a:prstGeom>
            <a:grpFill/>
            <a:ln w="28575" cap="flat" cmpd="sng" algn="ctr">
              <a:solidFill>
                <a:srgbClr val="92D05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Ellipse 92"/>
            <p:cNvSpPr/>
            <p:nvPr/>
          </p:nvSpPr>
          <p:spPr>
            <a:xfrm>
              <a:off x="1782325" y="2425771"/>
              <a:ext cx="962170" cy="96217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92D05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Gleichschenkliges Dreieck 93"/>
            <p:cNvSpPr/>
            <p:nvPr/>
          </p:nvSpPr>
          <p:spPr>
            <a:xfrm rot="10800000">
              <a:off x="1969588" y="1111852"/>
              <a:ext cx="554860" cy="521373"/>
            </a:xfrm>
            <a:prstGeom prst="triangle">
              <a:avLst/>
            </a:prstGeom>
            <a:solidFill>
              <a:sysClr val="windowText" lastClr="000000"/>
            </a:solidFill>
            <a:ln w="28575" cap="rnd" cmpd="sng" algn="ctr">
              <a:solidFill>
                <a:srgbClr val="92D050"/>
              </a:solidFill>
              <a:prstDash val="solid"/>
              <a:round/>
            </a:ln>
            <a:effectLst/>
          </p:spPr>
          <p:txBody>
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5" name="Gruppieren 94"/>
            <p:cNvGrpSpPr/>
            <p:nvPr/>
          </p:nvGrpSpPr>
          <p:grpSpPr>
            <a:xfrm>
              <a:off x="1106194" y="3585695"/>
              <a:ext cx="2449805" cy="1869371"/>
              <a:chOff x="4879909" y="3759870"/>
              <a:chExt cx="2715209" cy="2146408"/>
            </a:xfrm>
            <a:grpFill/>
          </p:grpSpPr>
          <p:sp>
            <p:nvSpPr>
              <p:cNvPr id="96" name="Rechteck 9"/>
              <p:cNvSpPr/>
              <p:nvPr/>
            </p:nvSpPr>
            <p:spPr>
              <a:xfrm>
                <a:off x="4889241" y="3760645"/>
                <a:ext cx="2705877" cy="1330341"/>
              </a:xfrm>
              <a:custGeom>
                <a:avLst/>
                <a:gdLst>
                  <a:gd name="connsiteX0" fmla="*/ 0 w 1166326"/>
                  <a:gd name="connsiteY0" fmla="*/ 0 h 2132196"/>
                  <a:gd name="connsiteX1" fmla="*/ 1166326 w 1166326"/>
                  <a:gd name="connsiteY1" fmla="*/ 0 h 2132196"/>
                  <a:gd name="connsiteX2" fmla="*/ 1166326 w 1166326"/>
                  <a:gd name="connsiteY2" fmla="*/ 2132196 h 2132196"/>
                  <a:gd name="connsiteX3" fmla="*/ 0 w 1166326"/>
                  <a:gd name="connsiteY3" fmla="*/ 2132196 h 2132196"/>
                  <a:gd name="connsiteX4" fmla="*/ 0 w 1166326"/>
                  <a:gd name="connsiteY4" fmla="*/ 0 h 2132196"/>
                  <a:gd name="connsiteX0" fmla="*/ 401216 w 1166326"/>
                  <a:gd name="connsiteY0" fmla="*/ 65314 h 2132196"/>
                  <a:gd name="connsiteX1" fmla="*/ 1166326 w 1166326"/>
                  <a:gd name="connsiteY1" fmla="*/ 0 h 2132196"/>
                  <a:gd name="connsiteX2" fmla="*/ 1166326 w 1166326"/>
                  <a:gd name="connsiteY2" fmla="*/ 2132196 h 2132196"/>
                  <a:gd name="connsiteX3" fmla="*/ 0 w 1166326"/>
                  <a:gd name="connsiteY3" fmla="*/ 2132196 h 2132196"/>
                  <a:gd name="connsiteX4" fmla="*/ 401216 w 1166326"/>
                  <a:gd name="connsiteY4" fmla="*/ 65314 h 2132196"/>
                  <a:gd name="connsiteX0" fmla="*/ 401216 w 1166326"/>
                  <a:gd name="connsiteY0" fmla="*/ 0 h 2066882"/>
                  <a:gd name="connsiteX1" fmla="*/ 933060 w 1166326"/>
                  <a:gd name="connsiteY1" fmla="*/ 9331 h 2066882"/>
                  <a:gd name="connsiteX2" fmla="*/ 1166326 w 1166326"/>
                  <a:gd name="connsiteY2" fmla="*/ 2066882 h 2066882"/>
                  <a:gd name="connsiteX3" fmla="*/ 0 w 1166326"/>
                  <a:gd name="connsiteY3" fmla="*/ 2066882 h 2066882"/>
                  <a:gd name="connsiteX4" fmla="*/ 401216 w 1166326"/>
                  <a:gd name="connsiteY4" fmla="*/ 0 h 2066882"/>
                  <a:gd name="connsiteX0" fmla="*/ 322021 w 1166326"/>
                  <a:gd name="connsiteY0" fmla="*/ 110259 h 2057551"/>
                  <a:gd name="connsiteX1" fmla="*/ 933060 w 1166326"/>
                  <a:gd name="connsiteY1" fmla="*/ 0 h 2057551"/>
                  <a:gd name="connsiteX2" fmla="*/ 1166326 w 1166326"/>
                  <a:gd name="connsiteY2" fmla="*/ 2057551 h 2057551"/>
                  <a:gd name="connsiteX3" fmla="*/ 0 w 1166326"/>
                  <a:gd name="connsiteY3" fmla="*/ 2057551 h 2057551"/>
                  <a:gd name="connsiteX4" fmla="*/ 322021 w 1166326"/>
                  <a:gd name="connsiteY4" fmla="*/ 110259 h 2057551"/>
                  <a:gd name="connsiteX0" fmla="*/ 322021 w 1166326"/>
                  <a:gd name="connsiteY0" fmla="*/ 0 h 1947292"/>
                  <a:gd name="connsiteX1" fmla="*/ 821467 w 1166326"/>
                  <a:gd name="connsiteY1" fmla="*/ 39228 h 1947292"/>
                  <a:gd name="connsiteX2" fmla="*/ 1166326 w 1166326"/>
                  <a:gd name="connsiteY2" fmla="*/ 1947292 h 1947292"/>
                  <a:gd name="connsiteX3" fmla="*/ 0 w 1166326"/>
                  <a:gd name="connsiteY3" fmla="*/ 1947292 h 1947292"/>
                  <a:gd name="connsiteX4" fmla="*/ 322021 w 1166326"/>
                  <a:gd name="connsiteY4" fmla="*/ 0 h 1947292"/>
                  <a:gd name="connsiteX0" fmla="*/ 322021 w 1166326"/>
                  <a:gd name="connsiteY0" fmla="*/ 5619 h 1952911"/>
                  <a:gd name="connsiteX1" fmla="*/ 839466 w 1166326"/>
                  <a:gd name="connsiteY1" fmla="*/ 0 h 1952911"/>
                  <a:gd name="connsiteX2" fmla="*/ 1166326 w 1166326"/>
                  <a:gd name="connsiteY2" fmla="*/ 1952911 h 1952911"/>
                  <a:gd name="connsiteX3" fmla="*/ 0 w 1166326"/>
                  <a:gd name="connsiteY3" fmla="*/ 1952911 h 1952911"/>
                  <a:gd name="connsiteX4" fmla="*/ 322021 w 1166326"/>
                  <a:gd name="connsiteY4" fmla="*/ 5619 h 1952911"/>
                  <a:gd name="connsiteX0" fmla="*/ 322021 w 1090731"/>
                  <a:gd name="connsiteY0" fmla="*/ 5619 h 1952911"/>
                  <a:gd name="connsiteX1" fmla="*/ 839466 w 1090731"/>
                  <a:gd name="connsiteY1" fmla="*/ 0 h 1952911"/>
                  <a:gd name="connsiteX2" fmla="*/ 1090731 w 1090731"/>
                  <a:gd name="connsiteY2" fmla="*/ 1937962 h 1952911"/>
                  <a:gd name="connsiteX3" fmla="*/ 0 w 1090731"/>
                  <a:gd name="connsiteY3" fmla="*/ 1952911 h 1952911"/>
                  <a:gd name="connsiteX4" fmla="*/ 322021 w 1090731"/>
                  <a:gd name="connsiteY4" fmla="*/ 5619 h 1952911"/>
                  <a:gd name="connsiteX0" fmla="*/ 322021 w 1115929"/>
                  <a:gd name="connsiteY0" fmla="*/ 5619 h 1967859"/>
                  <a:gd name="connsiteX1" fmla="*/ 839466 w 1115929"/>
                  <a:gd name="connsiteY1" fmla="*/ 0 h 1967859"/>
                  <a:gd name="connsiteX2" fmla="*/ 1115929 w 1115929"/>
                  <a:gd name="connsiteY2" fmla="*/ 1967859 h 1967859"/>
                  <a:gd name="connsiteX3" fmla="*/ 0 w 1115929"/>
                  <a:gd name="connsiteY3" fmla="*/ 1952911 h 1967859"/>
                  <a:gd name="connsiteX4" fmla="*/ 322021 w 1115929"/>
                  <a:gd name="connsiteY4" fmla="*/ 5619 h 1967859"/>
                  <a:gd name="connsiteX0" fmla="*/ 225636 w 1019544"/>
                  <a:gd name="connsiteY0" fmla="*/ 5619 h 1967859"/>
                  <a:gd name="connsiteX1" fmla="*/ 743081 w 1019544"/>
                  <a:gd name="connsiteY1" fmla="*/ 0 h 1967859"/>
                  <a:gd name="connsiteX2" fmla="*/ 1019544 w 1019544"/>
                  <a:gd name="connsiteY2" fmla="*/ 1967859 h 1967859"/>
                  <a:gd name="connsiteX3" fmla="*/ 0 w 1019544"/>
                  <a:gd name="connsiteY3" fmla="*/ 1952912 h 1967859"/>
                  <a:gd name="connsiteX4" fmla="*/ 225636 w 1019544"/>
                  <a:gd name="connsiteY4" fmla="*/ 5619 h 1967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9544" h="1967859">
                    <a:moveTo>
                      <a:pt x="225636" y="5619"/>
                    </a:moveTo>
                    <a:lnTo>
                      <a:pt x="743081" y="0"/>
                    </a:lnTo>
                    <a:lnTo>
                      <a:pt x="1019544" y="1967859"/>
                    </a:lnTo>
                    <a:lnTo>
                      <a:pt x="0" y="1952912"/>
                    </a:lnTo>
                    <a:lnTo>
                      <a:pt x="225636" y="5619"/>
                    </a:lnTo>
                    <a:close/>
                  </a:path>
                </a:pathLst>
              </a:custGeom>
              <a:grpFill/>
              <a:ln w="28575" cap="flat" cmpd="sng" algn="ctr">
                <a:solidFill>
                  <a:srgbClr val="92D050"/>
                </a:solidFill>
                <a:prstDash val="solid"/>
                <a:round/>
              </a:ln>
              <a:effectLst/>
            </p:spPr>
            <p:txBody>
  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Abgerundetes Rechteck 10"/>
              <p:cNvSpPr/>
              <p:nvPr/>
            </p:nvSpPr>
            <p:spPr>
              <a:xfrm>
                <a:off x="4879909" y="5110424"/>
                <a:ext cx="2705877" cy="459742"/>
              </a:xfrm>
              <a:custGeom>
                <a:avLst/>
                <a:gdLst>
                  <a:gd name="connsiteX0" fmla="*/ 0 w 2705877"/>
                  <a:gd name="connsiteY0" fmla="*/ 76381 h 458276"/>
                  <a:gd name="connsiteX1" fmla="*/ 76381 w 2705877"/>
                  <a:gd name="connsiteY1" fmla="*/ 0 h 458276"/>
                  <a:gd name="connsiteX2" fmla="*/ 2629496 w 2705877"/>
                  <a:gd name="connsiteY2" fmla="*/ 0 h 458276"/>
                  <a:gd name="connsiteX3" fmla="*/ 2705877 w 2705877"/>
                  <a:gd name="connsiteY3" fmla="*/ 76381 h 458276"/>
                  <a:gd name="connsiteX4" fmla="*/ 2705877 w 2705877"/>
                  <a:gd name="connsiteY4" fmla="*/ 381895 h 458276"/>
                  <a:gd name="connsiteX5" fmla="*/ 2629496 w 2705877"/>
                  <a:gd name="connsiteY5" fmla="*/ 458276 h 458276"/>
                  <a:gd name="connsiteX6" fmla="*/ 76381 w 2705877"/>
                  <a:gd name="connsiteY6" fmla="*/ 458276 h 458276"/>
                  <a:gd name="connsiteX7" fmla="*/ 0 w 2705877"/>
                  <a:gd name="connsiteY7" fmla="*/ 381895 h 458276"/>
                  <a:gd name="connsiteX8" fmla="*/ 0 w 2705877"/>
                  <a:gd name="connsiteY8" fmla="*/ 76381 h 458276"/>
                  <a:gd name="connsiteX0" fmla="*/ 0 w 2705877"/>
                  <a:gd name="connsiteY0" fmla="*/ 76381 h 458276"/>
                  <a:gd name="connsiteX1" fmla="*/ 76381 w 2705877"/>
                  <a:gd name="connsiteY1" fmla="*/ 0 h 458276"/>
                  <a:gd name="connsiteX2" fmla="*/ 2629496 w 2705877"/>
                  <a:gd name="connsiteY2" fmla="*/ 0 h 458276"/>
                  <a:gd name="connsiteX3" fmla="*/ 2705877 w 2705877"/>
                  <a:gd name="connsiteY3" fmla="*/ 76381 h 458276"/>
                  <a:gd name="connsiteX4" fmla="*/ 2705877 w 2705877"/>
                  <a:gd name="connsiteY4" fmla="*/ 381895 h 458276"/>
                  <a:gd name="connsiteX5" fmla="*/ 2629496 w 2705877"/>
                  <a:gd name="connsiteY5" fmla="*/ 458276 h 458276"/>
                  <a:gd name="connsiteX6" fmla="*/ 328308 w 2705877"/>
                  <a:gd name="connsiteY6" fmla="*/ 458276 h 458276"/>
                  <a:gd name="connsiteX7" fmla="*/ 0 w 2705877"/>
                  <a:gd name="connsiteY7" fmla="*/ 381895 h 458276"/>
                  <a:gd name="connsiteX8" fmla="*/ 0 w 2705877"/>
                  <a:gd name="connsiteY8" fmla="*/ 76381 h 458276"/>
                  <a:gd name="connsiteX0" fmla="*/ 0 w 2705877"/>
                  <a:gd name="connsiteY0" fmla="*/ 76381 h 462134"/>
                  <a:gd name="connsiteX1" fmla="*/ 76381 w 2705877"/>
                  <a:gd name="connsiteY1" fmla="*/ 0 h 462134"/>
                  <a:gd name="connsiteX2" fmla="*/ 2629496 w 2705877"/>
                  <a:gd name="connsiteY2" fmla="*/ 0 h 462134"/>
                  <a:gd name="connsiteX3" fmla="*/ 2705877 w 2705877"/>
                  <a:gd name="connsiteY3" fmla="*/ 76381 h 462134"/>
                  <a:gd name="connsiteX4" fmla="*/ 2705877 w 2705877"/>
                  <a:gd name="connsiteY4" fmla="*/ 381895 h 462134"/>
                  <a:gd name="connsiteX5" fmla="*/ 2629496 w 2705877"/>
                  <a:gd name="connsiteY5" fmla="*/ 458276 h 462134"/>
                  <a:gd name="connsiteX6" fmla="*/ 328308 w 2705877"/>
                  <a:gd name="connsiteY6" fmla="*/ 458276 h 462134"/>
                  <a:gd name="connsiteX7" fmla="*/ 0 w 2705877"/>
                  <a:gd name="connsiteY7" fmla="*/ 381895 h 462134"/>
                  <a:gd name="connsiteX8" fmla="*/ 0 w 2705877"/>
                  <a:gd name="connsiteY8" fmla="*/ 76381 h 462134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381895 h 459742"/>
                  <a:gd name="connsiteX5" fmla="*/ 2629496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269928 h 459742"/>
                  <a:gd name="connsiteX5" fmla="*/ 2629496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269928 h 459742"/>
                  <a:gd name="connsiteX5" fmla="*/ 2405561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269928 h 459742"/>
                  <a:gd name="connsiteX5" fmla="*/ 2405561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269928 h 459742"/>
                  <a:gd name="connsiteX5" fmla="*/ 2405561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269928 h 459742"/>
                  <a:gd name="connsiteX5" fmla="*/ 2405561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05877" h="459742">
                    <a:moveTo>
                      <a:pt x="0" y="76381"/>
                    </a:moveTo>
                    <a:cubicBezTo>
                      <a:pt x="0" y="34197"/>
                      <a:pt x="34197" y="0"/>
                      <a:pt x="76381" y="0"/>
                    </a:cubicBezTo>
                    <a:lnTo>
                      <a:pt x="2629496" y="0"/>
                    </a:lnTo>
                    <a:cubicBezTo>
                      <a:pt x="2671680" y="0"/>
                      <a:pt x="2705877" y="34197"/>
                      <a:pt x="2705877" y="76381"/>
                    </a:cubicBezTo>
                    <a:lnTo>
                      <a:pt x="2705877" y="269928"/>
                    </a:lnTo>
                    <a:cubicBezTo>
                      <a:pt x="2705877" y="312112"/>
                      <a:pt x="2578373" y="467607"/>
                      <a:pt x="2405561" y="458276"/>
                    </a:cubicBezTo>
                    <a:lnTo>
                      <a:pt x="328308" y="458276"/>
                    </a:lnTo>
                    <a:cubicBezTo>
                      <a:pt x="118173" y="476937"/>
                      <a:pt x="0" y="312112"/>
                      <a:pt x="0" y="269928"/>
                    </a:cubicBezTo>
                    <a:lnTo>
                      <a:pt x="0" y="76381"/>
                    </a:lnTo>
                    <a:close/>
                  </a:path>
                </a:pathLst>
              </a:custGeom>
              <a:grpFill/>
              <a:ln w="28575" cap="flat" cmpd="sng" algn="ctr">
                <a:solidFill>
                  <a:srgbClr val="92D05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Rechteck 97"/>
              <p:cNvSpPr/>
              <p:nvPr/>
            </p:nvSpPr>
            <p:spPr>
              <a:xfrm>
                <a:off x="5449077" y="5570166"/>
                <a:ext cx="1586204" cy="336112"/>
              </a:xfrm>
              <a:prstGeom prst="rect">
                <a:avLst/>
              </a:prstGeom>
              <a:grpFill/>
              <a:ln w="28575" cap="flat" cmpd="sng" algn="ctr">
                <a:solidFill>
                  <a:srgbClr val="92D050"/>
                </a:solidFill>
                <a:prstDash val="solid"/>
                <a:round/>
              </a:ln>
              <a:effectLst/>
            </p:spPr>
            <p:txBody>
  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" name="Trapezoid 15"/>
              <p:cNvSpPr/>
              <p:nvPr/>
            </p:nvSpPr>
            <p:spPr>
              <a:xfrm>
                <a:off x="5869810" y="3759870"/>
                <a:ext cx="642959" cy="362505"/>
              </a:xfrm>
              <a:custGeom>
                <a:avLst/>
                <a:gdLst>
                  <a:gd name="connsiteX0" fmla="*/ 0 w 767847"/>
                  <a:gd name="connsiteY0" fmla="*/ 382924 h 382924"/>
                  <a:gd name="connsiteX1" fmla="*/ 95731 w 767847"/>
                  <a:gd name="connsiteY1" fmla="*/ 0 h 382924"/>
                  <a:gd name="connsiteX2" fmla="*/ 672116 w 767847"/>
                  <a:gd name="connsiteY2" fmla="*/ 0 h 382924"/>
                  <a:gd name="connsiteX3" fmla="*/ 767847 w 767847"/>
                  <a:gd name="connsiteY3" fmla="*/ 382924 h 382924"/>
                  <a:gd name="connsiteX4" fmla="*/ 0 w 767847"/>
                  <a:gd name="connsiteY4" fmla="*/ 382924 h 382924"/>
                  <a:gd name="connsiteX0" fmla="*/ 4120 w 771967"/>
                  <a:gd name="connsiteY0" fmla="*/ 382924 h 382924"/>
                  <a:gd name="connsiteX1" fmla="*/ 99851 w 771967"/>
                  <a:gd name="connsiteY1" fmla="*/ 0 h 382924"/>
                  <a:gd name="connsiteX2" fmla="*/ 676236 w 771967"/>
                  <a:gd name="connsiteY2" fmla="*/ 0 h 382924"/>
                  <a:gd name="connsiteX3" fmla="*/ 771967 w 771967"/>
                  <a:gd name="connsiteY3" fmla="*/ 382924 h 382924"/>
                  <a:gd name="connsiteX4" fmla="*/ 4120 w 771967"/>
                  <a:gd name="connsiteY4" fmla="*/ 382924 h 382924"/>
                  <a:gd name="connsiteX0" fmla="*/ 4120 w 771967"/>
                  <a:gd name="connsiteY0" fmla="*/ 382924 h 420246"/>
                  <a:gd name="connsiteX1" fmla="*/ 99851 w 771967"/>
                  <a:gd name="connsiteY1" fmla="*/ 0 h 420246"/>
                  <a:gd name="connsiteX2" fmla="*/ 676236 w 771967"/>
                  <a:gd name="connsiteY2" fmla="*/ 0 h 420246"/>
                  <a:gd name="connsiteX3" fmla="*/ 771967 w 771967"/>
                  <a:gd name="connsiteY3" fmla="*/ 382924 h 420246"/>
                  <a:gd name="connsiteX4" fmla="*/ 4120 w 771967"/>
                  <a:gd name="connsiteY4" fmla="*/ 382924 h 420246"/>
                  <a:gd name="connsiteX0" fmla="*/ 4120 w 771967"/>
                  <a:gd name="connsiteY0" fmla="*/ 382924 h 439125"/>
                  <a:gd name="connsiteX1" fmla="*/ 99851 w 771967"/>
                  <a:gd name="connsiteY1" fmla="*/ 0 h 439125"/>
                  <a:gd name="connsiteX2" fmla="*/ 676236 w 771967"/>
                  <a:gd name="connsiteY2" fmla="*/ 0 h 439125"/>
                  <a:gd name="connsiteX3" fmla="*/ 771967 w 771967"/>
                  <a:gd name="connsiteY3" fmla="*/ 382924 h 439125"/>
                  <a:gd name="connsiteX4" fmla="*/ 4120 w 771967"/>
                  <a:gd name="connsiteY4" fmla="*/ 382924 h 439125"/>
                  <a:gd name="connsiteX0" fmla="*/ 4120 w 778856"/>
                  <a:gd name="connsiteY0" fmla="*/ 382924 h 439125"/>
                  <a:gd name="connsiteX1" fmla="*/ 99851 w 778856"/>
                  <a:gd name="connsiteY1" fmla="*/ 0 h 439125"/>
                  <a:gd name="connsiteX2" fmla="*/ 676236 w 778856"/>
                  <a:gd name="connsiteY2" fmla="*/ 0 h 439125"/>
                  <a:gd name="connsiteX3" fmla="*/ 771967 w 778856"/>
                  <a:gd name="connsiteY3" fmla="*/ 382924 h 439125"/>
                  <a:gd name="connsiteX4" fmla="*/ 4120 w 778856"/>
                  <a:gd name="connsiteY4" fmla="*/ 382924 h 43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856" h="439125">
                    <a:moveTo>
                      <a:pt x="4120" y="382924"/>
                    </a:moveTo>
                    <a:cubicBezTo>
                      <a:pt x="-19954" y="255283"/>
                      <a:pt x="67941" y="127641"/>
                      <a:pt x="99851" y="0"/>
                    </a:cubicBezTo>
                    <a:lnTo>
                      <a:pt x="676236" y="0"/>
                    </a:lnTo>
                    <a:cubicBezTo>
                      <a:pt x="708146" y="127641"/>
                      <a:pt x="805371" y="245952"/>
                      <a:pt x="771967" y="382924"/>
                    </a:cubicBezTo>
                    <a:cubicBezTo>
                      <a:pt x="544010" y="448239"/>
                      <a:pt x="260069" y="466900"/>
                      <a:pt x="4120" y="382924"/>
                    </a:cubicBezTo>
                    <a:close/>
                  </a:path>
                </a:pathLst>
              </a:custGeom>
              <a:grpFill/>
              <a:ln w="28575" cap="flat" cmpd="sng" algn="ctr">
                <a:solidFill>
                  <a:srgbClr val="92D050"/>
                </a:solidFill>
                <a:prstDash val="solid"/>
                <a:round/>
              </a:ln>
              <a:effectLst/>
            </p:spPr>
            <p:txBody>
  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00" name="Diagonal liegende Ecken des Rechtecks schneiden 99"/>
          <p:cNvSpPr/>
          <p:nvPr/>
        </p:nvSpPr>
        <p:spPr>
          <a:xfrm>
            <a:off x="698708" y="1554757"/>
            <a:ext cx="1791276" cy="870281"/>
          </a:xfrm>
          <a:prstGeom prst="snip2DiagRect">
            <a:avLst>
              <a:gd name="adj1" fmla="val 16542"/>
              <a:gd name="adj2" fmla="val 16667"/>
            </a:avLst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Spin system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PD, T1, T2,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T2‘, </a:t>
            </a:r>
            <a:b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B0+</a:t>
            </a:r>
            <a:r>
              <a:rPr kumimoji="0" lang="el-G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χ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,B1, </a:t>
            </a:r>
            <a:r>
              <a:rPr kumimoji="0" lang="de-DE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diffusion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… 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1" name="Gruppieren 100"/>
          <p:cNvGrpSpPr/>
          <p:nvPr/>
        </p:nvGrpSpPr>
        <p:grpSpPr>
          <a:xfrm>
            <a:off x="881684" y="2634461"/>
            <a:ext cx="1340695" cy="1028548"/>
            <a:chOff x="4411403" y="13377270"/>
            <a:chExt cx="5568915" cy="4467154"/>
          </a:xfrm>
        </p:grpSpPr>
        <p:pic>
          <p:nvPicPr>
            <p:cNvPr id="102" name="Grafik 101"/>
            <p:cNvPicPr>
              <a:picLocks noChangeAspect="1"/>
            </p:cNvPicPr>
            <p:nvPr/>
          </p:nvPicPr>
          <p:blipFill>
            <a:blip r:embed="rId3" cstate="screen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11403" y="13377270"/>
              <a:ext cx="2923614" cy="3708847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103" name="Grafik 102"/>
            <p:cNvPicPr>
              <a:picLocks noChangeAspect="1"/>
            </p:cNvPicPr>
            <p:nvPr/>
          </p:nvPicPr>
          <p:blipFill>
            <a:blip r:embed="rId3" cstate="screen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64181" y="13785312"/>
              <a:ext cx="2923614" cy="3708847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104" name="Grafik 103"/>
            <p:cNvPicPr>
              <a:picLocks noChangeAspect="1"/>
            </p:cNvPicPr>
            <p:nvPr/>
          </p:nvPicPr>
          <p:blipFill>
            <a:blip r:embed="rId3" cstate="screen">
              <a:duotone>
                <a:srgbClr val="5B9BD5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56704" y="14135577"/>
              <a:ext cx="2923614" cy="3708847"/>
            </a:xfrm>
            <a:prstGeom prst="rect">
              <a:avLst/>
            </a:prstGeom>
            <a:ln w="38100">
              <a:noFill/>
            </a:ln>
          </p:spPr>
        </p:pic>
      </p:grpSp>
      <p:sp>
        <p:nvSpPr>
          <p:cNvPr id="105" name="Diagonal liegende Ecken des Rechtecks schneiden 104"/>
          <p:cNvSpPr/>
          <p:nvPr/>
        </p:nvSpPr>
        <p:spPr>
          <a:xfrm>
            <a:off x="2805936" y="1547417"/>
            <a:ext cx="1707161" cy="699787"/>
          </a:xfrm>
          <a:prstGeom prst="snip2DiagRect">
            <a:avLst>
              <a:gd name="adj1" fmla="val 13930"/>
              <a:gd name="adj2" fmla="val 16667"/>
            </a:avLst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MRI scanner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&amp; sequence</a:t>
            </a:r>
          </a:p>
        </p:txBody>
      </p:sp>
      <p:sp>
        <p:nvSpPr>
          <p:cNvPr id="106" name="Diagonal liegende Ecken des Rechtecks schneiden 105"/>
          <p:cNvSpPr/>
          <p:nvPr/>
        </p:nvSpPr>
        <p:spPr>
          <a:xfrm>
            <a:off x="7058413" y="1557210"/>
            <a:ext cx="1501849" cy="672653"/>
          </a:xfrm>
          <a:prstGeom prst="snip2DiagRect">
            <a:avLst>
              <a:gd name="adj1" fmla="val 13059"/>
              <a:gd name="adj2" fmla="val 16667"/>
            </a:avLst>
          </a:prstGeom>
          <a:solidFill>
            <a:srgbClr val="FFB3B3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data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Contrast of interest</a:t>
            </a:r>
          </a:p>
        </p:txBody>
      </p:sp>
      <p:sp>
        <p:nvSpPr>
          <p:cNvPr id="108" name="Diagonal liegende Ecken des Rechtecks schneiden 107"/>
          <p:cNvSpPr/>
          <p:nvPr/>
        </p:nvSpPr>
        <p:spPr>
          <a:xfrm>
            <a:off x="4894095" y="1548147"/>
            <a:ext cx="1830565" cy="704807"/>
          </a:xfrm>
          <a:prstGeom prst="snip2DiagRect">
            <a:avLst>
              <a:gd name="adj1" fmla="val 14800"/>
              <a:gd name="adj2" fmla="val 16667"/>
            </a:avLst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Reconstruction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k-space to image space,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to parametric maps</a:t>
            </a:r>
          </a:p>
        </p:txBody>
      </p:sp>
      <p:sp>
        <p:nvSpPr>
          <p:cNvPr id="116" name="Textfeld 115"/>
          <p:cNvSpPr txBox="1"/>
          <p:nvPr/>
        </p:nvSpPr>
        <p:spPr>
          <a:xfrm>
            <a:off x="5093756" y="3924346"/>
            <a:ext cx="2226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Updates Reconstruction 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 Inference</a:t>
            </a:r>
          </a:p>
        </p:txBody>
      </p:sp>
      <p:grpSp>
        <p:nvGrpSpPr>
          <p:cNvPr id="118" name="Gruppieren 117"/>
          <p:cNvGrpSpPr/>
          <p:nvPr/>
        </p:nvGrpSpPr>
        <p:grpSpPr>
          <a:xfrm>
            <a:off x="3426771" y="2501109"/>
            <a:ext cx="1286084" cy="934622"/>
            <a:chOff x="3823956" y="2608776"/>
            <a:chExt cx="1554713" cy="1129840"/>
          </a:xfrm>
        </p:grpSpPr>
        <p:sp>
          <p:nvSpPr>
            <p:cNvPr id="119" name="Rechteck 118"/>
            <p:cNvSpPr/>
            <p:nvPr/>
          </p:nvSpPr>
          <p:spPr>
            <a:xfrm>
              <a:off x="3823956" y="2608776"/>
              <a:ext cx="1552495" cy="1129840"/>
            </a:xfrm>
            <a:prstGeom prst="rect">
              <a:avLst/>
            </a:prstGeom>
            <a:solidFill>
              <a:srgbClr val="D9D9D9"/>
            </a:solidFill>
            <a:ln w="3175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0" name="Gerader Verbinder 119"/>
            <p:cNvCxnSpPr/>
            <p:nvPr/>
          </p:nvCxnSpPr>
          <p:spPr>
            <a:xfrm>
              <a:off x="3823956" y="2890103"/>
              <a:ext cx="1553465" cy="0"/>
            </a:xfrm>
            <a:prstGeom prst="line">
              <a:avLst/>
            </a:prstGeom>
            <a:noFill/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121" name="Rechteck 120"/>
            <p:cNvSpPr/>
            <p:nvPr/>
          </p:nvSpPr>
          <p:spPr>
            <a:xfrm>
              <a:off x="3986596" y="2621130"/>
              <a:ext cx="47655" cy="268974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Rechteck 121"/>
            <p:cNvSpPr/>
            <p:nvPr/>
          </p:nvSpPr>
          <p:spPr>
            <a:xfrm flipH="1">
              <a:off x="4554840" y="2711196"/>
              <a:ext cx="31697" cy="178907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Rechteck 122"/>
            <p:cNvSpPr/>
            <p:nvPr/>
          </p:nvSpPr>
          <p:spPr>
            <a:xfrm flipH="1">
              <a:off x="4211742" y="2833132"/>
              <a:ext cx="140401" cy="58767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4" name="Gerader Verbinder 123"/>
            <p:cNvCxnSpPr/>
            <p:nvPr/>
          </p:nvCxnSpPr>
          <p:spPr>
            <a:xfrm>
              <a:off x="3823956" y="3205426"/>
              <a:ext cx="1553465" cy="0"/>
            </a:xfrm>
            <a:prstGeom prst="line">
              <a:avLst/>
            </a:prstGeom>
            <a:noFill/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125" name="Gerader Verbinder 124"/>
            <p:cNvCxnSpPr/>
            <p:nvPr/>
          </p:nvCxnSpPr>
          <p:spPr>
            <a:xfrm>
              <a:off x="3825204" y="3537721"/>
              <a:ext cx="1553465" cy="0"/>
            </a:xfrm>
            <a:prstGeom prst="line">
              <a:avLst/>
            </a:prstGeom>
            <a:noFill/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126" name="Rechteck 125"/>
            <p:cNvSpPr/>
            <p:nvPr/>
          </p:nvSpPr>
          <p:spPr>
            <a:xfrm>
              <a:off x="4053982" y="3206987"/>
              <a:ext cx="44651" cy="125460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Rechteck 126"/>
            <p:cNvSpPr/>
            <p:nvPr/>
          </p:nvSpPr>
          <p:spPr>
            <a:xfrm>
              <a:off x="4100842" y="3079367"/>
              <a:ext cx="110900" cy="133764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Rechteck 127"/>
            <p:cNvSpPr/>
            <p:nvPr/>
          </p:nvSpPr>
          <p:spPr>
            <a:xfrm>
              <a:off x="4352144" y="3087622"/>
              <a:ext cx="140740" cy="120711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Rechteck 128"/>
            <p:cNvSpPr/>
            <p:nvPr/>
          </p:nvSpPr>
          <p:spPr>
            <a:xfrm>
              <a:off x="4740302" y="3103178"/>
              <a:ext cx="263916" cy="103919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Rechteck 129"/>
            <p:cNvSpPr/>
            <p:nvPr/>
          </p:nvSpPr>
          <p:spPr>
            <a:xfrm>
              <a:off x="4994483" y="3204815"/>
              <a:ext cx="183774" cy="96569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Rechteck 130"/>
            <p:cNvSpPr/>
            <p:nvPr/>
          </p:nvSpPr>
          <p:spPr>
            <a:xfrm>
              <a:off x="3983612" y="3415310"/>
              <a:ext cx="140740" cy="120711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Rechteck 131"/>
            <p:cNvSpPr/>
            <p:nvPr/>
          </p:nvSpPr>
          <p:spPr>
            <a:xfrm>
              <a:off x="4357069" y="3539785"/>
              <a:ext cx="135814" cy="93331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Rechteck 132"/>
            <p:cNvSpPr/>
            <p:nvPr/>
          </p:nvSpPr>
          <p:spPr>
            <a:xfrm>
              <a:off x="4640171" y="3415310"/>
              <a:ext cx="64354" cy="127494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Rechteck 133"/>
            <p:cNvSpPr/>
            <p:nvPr/>
          </p:nvSpPr>
          <p:spPr>
            <a:xfrm>
              <a:off x="4897338" y="3415310"/>
              <a:ext cx="64354" cy="127494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Rechteck 134"/>
            <p:cNvSpPr/>
            <p:nvPr/>
          </p:nvSpPr>
          <p:spPr>
            <a:xfrm>
              <a:off x="4970416" y="3539785"/>
              <a:ext cx="64354" cy="127494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Rechteck 135"/>
            <p:cNvSpPr/>
            <p:nvPr/>
          </p:nvSpPr>
          <p:spPr>
            <a:xfrm>
              <a:off x="5034343" y="3410225"/>
              <a:ext cx="64354" cy="127494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7" name="Pfeil nach unten 136"/>
          <p:cNvSpPr/>
          <p:nvPr/>
        </p:nvSpPr>
        <p:spPr>
          <a:xfrm rot="16200000">
            <a:off x="2444166" y="1804985"/>
            <a:ext cx="225123" cy="268019"/>
          </a:xfrm>
          <a:prstGeom prst="downArrow">
            <a:avLst/>
          </a:prstGeom>
          <a:solidFill>
            <a:srgbClr val="E7F0F9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8" name="Pfeil nach unten 137"/>
          <p:cNvSpPr/>
          <p:nvPr/>
        </p:nvSpPr>
        <p:spPr>
          <a:xfrm rot="16200000">
            <a:off x="4591841" y="1791333"/>
            <a:ext cx="225123" cy="268019"/>
          </a:xfrm>
          <a:prstGeom prst="downArrow">
            <a:avLst/>
          </a:prstGeom>
          <a:solidFill>
            <a:srgbClr val="D9D9D9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Pfeil nach unten 138"/>
          <p:cNvSpPr/>
          <p:nvPr/>
        </p:nvSpPr>
        <p:spPr>
          <a:xfrm rot="16200000">
            <a:off x="6780201" y="1761341"/>
            <a:ext cx="225123" cy="268019"/>
          </a:xfrm>
          <a:prstGeom prst="downArrow">
            <a:avLst/>
          </a:prstGeom>
          <a:solidFill>
            <a:srgbClr val="D9D9D9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Textfeld 87"/>
          <p:cNvSpPr txBox="1"/>
          <p:nvPr/>
        </p:nvSpPr>
        <p:spPr>
          <a:xfrm>
            <a:off x="2648888" y="3431730"/>
            <a:ext cx="1254061" cy="461665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Differentiable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Bloch simulation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1" name="Rechteckiger Pfeil 140"/>
          <p:cNvSpPr/>
          <p:nvPr/>
        </p:nvSpPr>
        <p:spPr>
          <a:xfrm rot="16200000">
            <a:off x="2936411" y="3959445"/>
            <a:ext cx="398544" cy="416069"/>
          </a:xfrm>
          <a:prstGeom prst="bentArrow">
            <a:avLst/>
          </a:prstGeom>
          <a:solidFill>
            <a:srgbClr val="D9D9D9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2" name="Textfeld 141"/>
          <p:cNvSpPr txBox="1"/>
          <p:nvPr/>
        </p:nvSpPr>
        <p:spPr>
          <a:xfrm>
            <a:off x="3358346" y="3911153"/>
            <a:ext cx="1364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Updates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MR sequence</a:t>
            </a:r>
          </a:p>
        </p:txBody>
      </p:sp>
      <p:sp>
        <p:nvSpPr>
          <p:cNvPr id="159" name="Pfeil nach unten 158"/>
          <p:cNvSpPr/>
          <p:nvPr/>
        </p:nvSpPr>
        <p:spPr>
          <a:xfrm rot="5400000">
            <a:off x="4759113" y="4094847"/>
            <a:ext cx="225123" cy="414910"/>
          </a:xfrm>
          <a:prstGeom prst="downArrow">
            <a:avLst/>
          </a:prstGeom>
          <a:solidFill>
            <a:srgbClr val="D9D9D9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6" name="Grafik 145">
            <a:extLst>
              <a:ext uri="{FF2B5EF4-FFF2-40B4-BE49-F238E27FC236}">
                <a16:creationId xmlns:a16="http://schemas.microsoft.com/office/drawing/2014/main" id="{4B785083-0826-4120-8B0A-E406EA8559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058" t="37187" r="58020" b="32670"/>
          <a:stretch/>
        </p:blipFill>
        <p:spPr>
          <a:xfrm>
            <a:off x="7034590" y="2337201"/>
            <a:ext cx="1438495" cy="103951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189A896B-BF30-6026-3216-F4814967C1DC}"/>
              </a:ext>
            </a:extLst>
          </p:cNvPr>
          <p:cNvSpPr txBox="1"/>
          <p:nvPr/>
        </p:nvSpPr>
        <p:spPr>
          <a:xfrm>
            <a:off x="9116468" y="6519446"/>
            <a:ext cx="3174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Weinmüller et al. MRM 2024 </a:t>
            </a:r>
          </a:p>
        </p:txBody>
      </p:sp>
      <p:sp>
        <p:nvSpPr>
          <p:cNvPr id="4" name="Parallelogramm 3">
            <a:extLst>
              <a:ext uri="{FF2B5EF4-FFF2-40B4-BE49-F238E27FC236}">
                <a16:creationId xmlns:a16="http://schemas.microsoft.com/office/drawing/2014/main" id="{8FD69597-0C8E-5EFE-EA06-D6AA29FC4437}"/>
              </a:ext>
            </a:extLst>
          </p:cNvPr>
          <p:cNvSpPr/>
          <p:nvPr/>
        </p:nvSpPr>
        <p:spPr>
          <a:xfrm>
            <a:off x="625138" y="986245"/>
            <a:ext cx="8298431" cy="360674"/>
          </a:xfrm>
          <a:prstGeom prst="parallelogram">
            <a:avLst>
              <a:gd name="adj" fmla="val 70145"/>
            </a:avLst>
          </a:prstGeom>
          <a:solidFill>
            <a:srgbClr val="5B9BD5">
              <a:alpha val="71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3542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prstClr val="white"/>
                </a:solidFill>
                <a:latin typeface="Verdana" pitchFamily="34" charset="0"/>
              </a:rPr>
              <a:t>Task 8: </a:t>
            </a:r>
            <a:r>
              <a:rPr lang="de-DE" dirty="0"/>
              <a:t>2D transient FLASH 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6692686-8AF5-4C4C-805C-9551AF0C0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2531"/>
            <a:ext cx="12192000" cy="616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00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5FFDB7-D991-424E-9CBF-21DD7BFEE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980497"/>
          </a:xfrm>
        </p:spPr>
        <p:txBody>
          <a:bodyPr/>
          <a:lstStyle/>
          <a:p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+mj-ea"/>
                <a:cs typeface="+mj-cs"/>
              </a:rPr>
              <a:t>Task 8: </a:t>
            </a:r>
            <a:r>
              <a:rPr lang="de-DE" dirty="0" err="1"/>
              <a:t>Solved</a:t>
            </a:r>
            <a:endParaRPr lang="de-DE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2647AF2-E719-4C9A-A722-BDD5590D2234}"/>
              </a:ext>
            </a:extLst>
          </p:cNvPr>
          <p:cNvGrpSpPr/>
          <p:nvPr/>
        </p:nvGrpSpPr>
        <p:grpSpPr>
          <a:xfrm>
            <a:off x="3042023" y="240817"/>
            <a:ext cx="9149977" cy="5834148"/>
            <a:chOff x="3491345" y="240817"/>
            <a:chExt cx="8700655" cy="5834148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79A1195D-AB06-4797-BAE3-BB7954C233D4}"/>
                </a:ext>
              </a:extLst>
            </p:cNvPr>
            <p:cNvSpPr/>
            <p:nvPr/>
          </p:nvSpPr>
          <p:spPr>
            <a:xfrm>
              <a:off x="3605645" y="3418609"/>
              <a:ext cx="322119" cy="2441864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363DC87A-620D-4349-99CC-7024B3829016}"/>
                </a:ext>
              </a:extLst>
            </p:cNvPr>
            <p:cNvSpPr/>
            <p:nvPr/>
          </p:nvSpPr>
          <p:spPr>
            <a:xfrm>
              <a:off x="3584863" y="783035"/>
              <a:ext cx="322119" cy="2209548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A2FA6C69-837D-4702-9CB2-B90BDE208F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491345" y="240817"/>
              <a:ext cx="8700655" cy="5834148"/>
            </a:xfrm>
            <a:prstGeom prst="rect">
              <a:avLst/>
            </a:prstGeom>
          </p:spPr>
        </p:pic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3CBD0B47-3BDA-574D-769E-31D4E2844BBF}"/>
              </a:ext>
            </a:extLst>
          </p:cNvPr>
          <p:cNvSpPr txBox="1"/>
          <p:nvPr/>
        </p:nvSpPr>
        <p:spPr>
          <a:xfrm>
            <a:off x="9116468" y="6519446"/>
            <a:ext cx="3174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Weinmüller et al. MRM 2024 </a:t>
            </a:r>
          </a:p>
        </p:txBody>
      </p:sp>
    </p:spTree>
    <p:extLst>
      <p:ext uri="{BB962C8B-B14F-4D97-AF65-F5344CB8AC3E}">
        <p14:creationId xmlns:p14="http://schemas.microsoft.com/office/powerpoint/2010/main" val="37963744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8F9C0-A606-C79B-F728-5E0660CCD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664D38-A345-3A59-3C00-82297430E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878C46-A7D2-4BB4-62AF-844966832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0350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de-DE" dirty="0"/>
              <a:t>MR-zero </a:t>
            </a:r>
            <a:r>
              <a:rPr lang="de-DE" dirty="0" err="1"/>
              <a:t>is</a:t>
            </a:r>
            <a:r>
              <a:rPr lang="de-DE" dirty="0"/>
              <a:t> a flexible and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framework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br>
              <a:rPr lang="de-DE" dirty="0"/>
            </a:br>
            <a:r>
              <a:rPr lang="de-DE" b="1" dirty="0" err="1"/>
              <a:t>learning-based</a:t>
            </a:r>
            <a:r>
              <a:rPr lang="de-DE" b="1" dirty="0"/>
              <a:t> end-</a:t>
            </a:r>
            <a:r>
              <a:rPr lang="de-DE" b="1" dirty="0" err="1"/>
              <a:t>to</a:t>
            </a:r>
            <a:r>
              <a:rPr lang="de-DE" b="1" dirty="0"/>
              <a:t>-end MR </a:t>
            </a:r>
            <a:r>
              <a:rPr lang="de-DE" b="1" dirty="0" err="1"/>
              <a:t>sequence</a:t>
            </a:r>
            <a:r>
              <a:rPr lang="de-DE" b="1" dirty="0"/>
              <a:t> design</a:t>
            </a:r>
          </a:p>
          <a:p>
            <a:endParaRPr lang="de-DE" b="1" dirty="0"/>
          </a:p>
          <a:p>
            <a:r>
              <a:rPr lang="de-DE" dirty="0" err="1"/>
              <a:t>Paradigm</a:t>
            </a:r>
            <a:r>
              <a:rPr lang="de-DE" dirty="0"/>
              <a:t> shift : Rules + Goal = </a:t>
            </a:r>
            <a:r>
              <a:rPr lang="de-DE" dirty="0" err="1"/>
              <a:t>Strategy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    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formulation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b="1" dirty="0" err="1"/>
              <a:t>target</a:t>
            </a:r>
            <a:r>
              <a:rPr lang="de-DE" b="1" dirty="0"/>
              <a:t> </a:t>
            </a:r>
            <a:r>
              <a:rPr lang="de-DE" b="1" dirty="0" err="1"/>
              <a:t>image</a:t>
            </a:r>
            <a:r>
              <a:rPr lang="de-DE" b="1" dirty="0"/>
              <a:t> </a:t>
            </a:r>
            <a:r>
              <a:rPr lang="de-DE" dirty="0"/>
              <a:t>(+ </a:t>
            </a:r>
            <a:r>
              <a:rPr lang="el-GR" dirty="0"/>
              <a:t>λ</a:t>
            </a:r>
            <a:r>
              <a:rPr lang="de-DE" dirty="0"/>
              <a:t>∙x)</a:t>
            </a:r>
          </a:p>
          <a:p>
            <a:endParaRPr lang="de-DE" dirty="0"/>
          </a:p>
          <a:p>
            <a:r>
              <a:rPr lang="de-DE" dirty="0" err="1"/>
              <a:t>Inspires</a:t>
            </a:r>
            <a:r>
              <a:rPr lang="de-DE" dirty="0"/>
              <a:t> </a:t>
            </a:r>
            <a:r>
              <a:rPr lang="de-DE" dirty="0" err="1"/>
              <a:t>sequence</a:t>
            </a:r>
            <a:r>
              <a:rPr lang="de-DE" dirty="0"/>
              <a:t> design </a:t>
            </a:r>
            <a:r>
              <a:rPr lang="de-DE" dirty="0" err="1"/>
              <a:t>regarding</a:t>
            </a:r>
            <a:r>
              <a:rPr lang="de-DE" dirty="0"/>
              <a:t>…</a:t>
            </a:r>
          </a:p>
          <a:p>
            <a:pPr lvl="1"/>
            <a:r>
              <a:rPr lang="de-DE" dirty="0"/>
              <a:t>flexible </a:t>
            </a:r>
            <a:r>
              <a:rPr lang="de-DE" dirty="0" err="1"/>
              <a:t>compromises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 and </a:t>
            </a:r>
            <a:r>
              <a:rPr lang="de-DE" dirty="0" err="1"/>
              <a:t>demand</a:t>
            </a:r>
            <a:endParaRPr lang="de-DE" dirty="0"/>
          </a:p>
          <a:p>
            <a:pPr lvl="1"/>
            <a:r>
              <a:rPr lang="de-DE" dirty="0" err="1"/>
              <a:t>tailored</a:t>
            </a:r>
            <a:r>
              <a:rPr lang="de-DE" dirty="0"/>
              <a:t> </a:t>
            </a:r>
            <a:r>
              <a:rPr lang="de-DE" dirty="0" err="1"/>
              <a:t>solutions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sequence</a:t>
            </a:r>
            <a:r>
              <a:rPr lang="de-DE" dirty="0"/>
              <a:t>-NN-</a:t>
            </a:r>
            <a:r>
              <a:rPr lang="de-DE" dirty="0" err="1"/>
              <a:t>pairs</a:t>
            </a:r>
            <a:endParaRPr lang="de-DE" dirty="0"/>
          </a:p>
          <a:p>
            <a:pPr lvl="1"/>
            <a:r>
              <a:rPr lang="de-DE" dirty="0" err="1"/>
              <a:t>questioning</a:t>
            </a:r>
            <a:r>
              <a:rPr lang="de-DE" dirty="0"/>
              <a:t> </a:t>
            </a:r>
            <a:r>
              <a:rPr lang="de-DE" dirty="0" err="1"/>
              <a:t>textbook</a:t>
            </a:r>
            <a:r>
              <a:rPr lang="de-DE" dirty="0"/>
              <a:t> </a:t>
            </a:r>
            <a:r>
              <a:rPr lang="de-DE" dirty="0" err="1"/>
              <a:t>knowledge</a:t>
            </a:r>
            <a:r>
              <a:rPr lang="de-DE" dirty="0"/>
              <a:t> like </a:t>
            </a:r>
            <a:r>
              <a:rPr lang="de-DE" dirty="0" err="1"/>
              <a:t>quadratic</a:t>
            </a:r>
            <a:r>
              <a:rPr lang="de-DE" dirty="0"/>
              <a:t> </a:t>
            </a:r>
            <a:r>
              <a:rPr lang="de-DE" dirty="0" err="1"/>
              <a:t>phase</a:t>
            </a:r>
            <a:r>
              <a:rPr lang="de-DE" dirty="0"/>
              <a:t> </a:t>
            </a:r>
            <a:r>
              <a:rPr lang="de-DE" dirty="0" err="1"/>
              <a:t>cycling</a:t>
            </a:r>
            <a:r>
              <a:rPr lang="de-DE" dirty="0"/>
              <a:t> 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989FB4FF-3C34-71FE-A923-ABEB1CA44D5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0777" y="2128198"/>
            <a:ext cx="735697" cy="1063659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FFFD19A1-6A72-9769-7797-A5E4A00C3B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63094" y="2177002"/>
            <a:ext cx="984362" cy="1014855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B0A60D2F-6D81-C7AD-9DDA-6DBA36E8FEA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09251" y="2186675"/>
            <a:ext cx="950163" cy="1005182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875F404C-E5B2-579D-B64F-AEA906B2831F}"/>
              </a:ext>
            </a:extLst>
          </p:cNvPr>
          <p:cNvSpPr txBox="1"/>
          <p:nvPr/>
        </p:nvSpPr>
        <p:spPr>
          <a:xfrm>
            <a:off x="8897631" y="1936374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FBA6756-30BA-C926-2122-520CA706D8DA}"/>
              </a:ext>
            </a:extLst>
          </p:cNvPr>
          <p:cNvSpPr txBox="1"/>
          <p:nvPr/>
        </p:nvSpPr>
        <p:spPr>
          <a:xfrm>
            <a:off x="10095030" y="1915064"/>
            <a:ext cx="531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tgt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5C1EE703-CF72-21C0-E124-FE14E6D9BD94}"/>
              </a:ext>
            </a:extLst>
          </p:cNvPr>
          <p:cNvGrpSpPr/>
          <p:nvPr/>
        </p:nvGrpSpPr>
        <p:grpSpPr>
          <a:xfrm>
            <a:off x="8714538" y="3702328"/>
            <a:ext cx="3263051" cy="1005182"/>
            <a:chOff x="8750548" y="3183584"/>
            <a:chExt cx="3386732" cy="1043282"/>
          </a:xfrm>
        </p:grpSpPr>
        <p:grpSp>
          <p:nvGrpSpPr>
            <p:cNvPr id="27" name="Gruppieren 26">
              <a:extLst>
                <a:ext uri="{FF2B5EF4-FFF2-40B4-BE49-F238E27FC236}">
                  <a16:creationId xmlns:a16="http://schemas.microsoft.com/office/drawing/2014/main" id="{339942C7-D9DE-51B3-17A0-46D464B64A77}"/>
                </a:ext>
              </a:extLst>
            </p:cNvPr>
            <p:cNvGrpSpPr/>
            <p:nvPr/>
          </p:nvGrpSpPr>
          <p:grpSpPr>
            <a:xfrm>
              <a:off x="8750548" y="3183584"/>
              <a:ext cx="1286084" cy="934622"/>
              <a:chOff x="3823956" y="2608776"/>
              <a:chExt cx="1554713" cy="1129840"/>
            </a:xfrm>
          </p:grpSpPr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8C7C1564-A3F0-0A3E-DF96-66D42230AFC3}"/>
                  </a:ext>
                </a:extLst>
              </p:cNvPr>
              <p:cNvSpPr/>
              <p:nvPr/>
            </p:nvSpPr>
            <p:spPr>
              <a:xfrm>
                <a:off x="3823956" y="2608776"/>
                <a:ext cx="1552495" cy="1129840"/>
              </a:xfrm>
              <a:prstGeom prst="rect">
                <a:avLst/>
              </a:prstGeom>
              <a:solidFill>
                <a:srgbClr val="D9D9D9"/>
              </a:solidFill>
              <a:ln w="3175" cap="flat" cmpd="sng" algn="ctr">
                <a:solidFill>
                  <a:srgbClr val="E7E6E6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9" name="Gerader Verbinder 28">
                <a:extLst>
                  <a:ext uri="{FF2B5EF4-FFF2-40B4-BE49-F238E27FC236}">
                    <a16:creationId xmlns:a16="http://schemas.microsoft.com/office/drawing/2014/main" id="{13C78F9A-AD71-3C5C-F2C5-83FE370F2754}"/>
                  </a:ext>
                </a:extLst>
              </p:cNvPr>
              <p:cNvCxnSpPr/>
              <p:nvPr/>
            </p:nvCxnSpPr>
            <p:spPr>
              <a:xfrm>
                <a:off x="3823956" y="2890103"/>
                <a:ext cx="155346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E7E6E6">
                    <a:lumMod val="75000"/>
                  </a:srgbClr>
                </a:solidFill>
                <a:prstDash val="solid"/>
                <a:miter lim="800000"/>
              </a:ln>
              <a:effectLst/>
            </p:spPr>
          </p:cxnSp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08443BC8-8280-B932-F1BC-DD84695E920D}"/>
                  </a:ext>
                </a:extLst>
              </p:cNvPr>
              <p:cNvSpPr/>
              <p:nvPr/>
            </p:nvSpPr>
            <p:spPr>
              <a:xfrm>
                <a:off x="3986596" y="2621130"/>
                <a:ext cx="47655" cy="268974"/>
              </a:xfrm>
              <a:prstGeom prst="rect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B721140A-461A-046E-D352-57D13A7206D7}"/>
                  </a:ext>
                </a:extLst>
              </p:cNvPr>
              <p:cNvSpPr/>
              <p:nvPr/>
            </p:nvSpPr>
            <p:spPr>
              <a:xfrm flipH="1">
                <a:off x="4554840" y="2711196"/>
                <a:ext cx="31697" cy="178907"/>
              </a:xfrm>
              <a:prstGeom prst="rect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53E4D116-95EC-5EFE-99F7-BC0CD7164975}"/>
                  </a:ext>
                </a:extLst>
              </p:cNvPr>
              <p:cNvSpPr/>
              <p:nvPr/>
            </p:nvSpPr>
            <p:spPr>
              <a:xfrm flipH="1">
                <a:off x="4211742" y="2833132"/>
                <a:ext cx="140401" cy="58767"/>
              </a:xfrm>
              <a:prstGeom prst="rect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2EA3895D-D0CE-F28B-A7F8-88486C867936}"/>
                  </a:ext>
                </a:extLst>
              </p:cNvPr>
              <p:cNvCxnSpPr/>
              <p:nvPr/>
            </p:nvCxnSpPr>
            <p:spPr>
              <a:xfrm>
                <a:off x="3823956" y="3205426"/>
                <a:ext cx="155346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E7E6E6">
                    <a:lumMod val="75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34" name="Gerader Verbinder 33">
                <a:extLst>
                  <a:ext uri="{FF2B5EF4-FFF2-40B4-BE49-F238E27FC236}">
                    <a16:creationId xmlns:a16="http://schemas.microsoft.com/office/drawing/2014/main" id="{FD03AD0C-382C-A80E-2097-0E9B34B2D641}"/>
                  </a:ext>
                </a:extLst>
              </p:cNvPr>
              <p:cNvCxnSpPr/>
              <p:nvPr/>
            </p:nvCxnSpPr>
            <p:spPr>
              <a:xfrm>
                <a:off x="3825204" y="3537721"/>
                <a:ext cx="155346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E7E6E6">
                    <a:lumMod val="75000"/>
                  </a:srgbClr>
                </a:solidFill>
                <a:prstDash val="solid"/>
                <a:miter lim="800000"/>
              </a:ln>
              <a:effectLst/>
            </p:spPr>
          </p:cxnSp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16FC69CA-C3A2-49BA-A410-54CA1BE9BC9F}"/>
                  </a:ext>
                </a:extLst>
              </p:cNvPr>
              <p:cNvSpPr/>
              <p:nvPr/>
            </p:nvSpPr>
            <p:spPr>
              <a:xfrm>
                <a:off x="4053982" y="3206987"/>
                <a:ext cx="44651" cy="125460"/>
              </a:xfrm>
              <a:prstGeom prst="rect">
                <a:avLst/>
              </a:prstGeom>
              <a:solidFill>
                <a:srgbClr val="5B9BD5">
                  <a:lumMod val="60000"/>
                  <a:lumOff val="4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Rechteck 35">
                <a:extLst>
                  <a:ext uri="{FF2B5EF4-FFF2-40B4-BE49-F238E27FC236}">
                    <a16:creationId xmlns:a16="http://schemas.microsoft.com/office/drawing/2014/main" id="{5CEDAF81-C748-0E9E-1DD1-C2F7675442EE}"/>
                  </a:ext>
                </a:extLst>
              </p:cNvPr>
              <p:cNvSpPr/>
              <p:nvPr/>
            </p:nvSpPr>
            <p:spPr>
              <a:xfrm>
                <a:off x="4100842" y="3079367"/>
                <a:ext cx="110900" cy="133764"/>
              </a:xfrm>
              <a:prstGeom prst="rect">
                <a:avLst/>
              </a:prstGeom>
              <a:solidFill>
                <a:srgbClr val="5B9BD5">
                  <a:lumMod val="60000"/>
                  <a:lumOff val="4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5C551B9B-5715-5259-1840-800887754AF5}"/>
                  </a:ext>
                </a:extLst>
              </p:cNvPr>
              <p:cNvSpPr/>
              <p:nvPr/>
            </p:nvSpPr>
            <p:spPr>
              <a:xfrm>
                <a:off x="4352144" y="3087622"/>
                <a:ext cx="140740" cy="120711"/>
              </a:xfrm>
              <a:prstGeom prst="rect">
                <a:avLst/>
              </a:prstGeom>
              <a:solidFill>
                <a:srgbClr val="5B9BD5">
                  <a:lumMod val="60000"/>
                  <a:lumOff val="4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F5612BD5-90C5-861B-F50C-62FC21E9644D}"/>
                  </a:ext>
                </a:extLst>
              </p:cNvPr>
              <p:cNvSpPr/>
              <p:nvPr/>
            </p:nvSpPr>
            <p:spPr>
              <a:xfrm>
                <a:off x="4740302" y="3103178"/>
                <a:ext cx="263916" cy="103919"/>
              </a:xfrm>
              <a:prstGeom prst="rect">
                <a:avLst/>
              </a:prstGeom>
              <a:solidFill>
                <a:srgbClr val="5B9BD5">
                  <a:lumMod val="60000"/>
                  <a:lumOff val="4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Rechteck 38">
                <a:extLst>
                  <a:ext uri="{FF2B5EF4-FFF2-40B4-BE49-F238E27FC236}">
                    <a16:creationId xmlns:a16="http://schemas.microsoft.com/office/drawing/2014/main" id="{2C89FA8E-B54B-469B-227C-779275FC8C4E}"/>
                  </a:ext>
                </a:extLst>
              </p:cNvPr>
              <p:cNvSpPr/>
              <p:nvPr/>
            </p:nvSpPr>
            <p:spPr>
              <a:xfrm>
                <a:off x="4994483" y="3204815"/>
                <a:ext cx="183774" cy="96569"/>
              </a:xfrm>
              <a:prstGeom prst="rect">
                <a:avLst/>
              </a:prstGeom>
              <a:solidFill>
                <a:srgbClr val="5B9BD5">
                  <a:lumMod val="60000"/>
                  <a:lumOff val="4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Rechteck 39">
                <a:extLst>
                  <a:ext uri="{FF2B5EF4-FFF2-40B4-BE49-F238E27FC236}">
                    <a16:creationId xmlns:a16="http://schemas.microsoft.com/office/drawing/2014/main" id="{BEBCF377-7644-18DE-3750-0B0591FD7F37}"/>
                  </a:ext>
                </a:extLst>
              </p:cNvPr>
              <p:cNvSpPr/>
              <p:nvPr/>
            </p:nvSpPr>
            <p:spPr>
              <a:xfrm>
                <a:off x="3983612" y="3415310"/>
                <a:ext cx="140740" cy="120711"/>
              </a:xfrm>
              <a:prstGeom prst="rect">
                <a:avLst/>
              </a:prstGeom>
              <a:solidFill>
                <a:srgbClr val="5B9BD5">
                  <a:lumMod val="60000"/>
                  <a:lumOff val="4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Rechteck 40">
                <a:extLst>
                  <a:ext uri="{FF2B5EF4-FFF2-40B4-BE49-F238E27FC236}">
                    <a16:creationId xmlns:a16="http://schemas.microsoft.com/office/drawing/2014/main" id="{D8FAFD8E-876F-0B4E-DF7C-569292D6158C}"/>
                  </a:ext>
                </a:extLst>
              </p:cNvPr>
              <p:cNvSpPr/>
              <p:nvPr/>
            </p:nvSpPr>
            <p:spPr>
              <a:xfrm>
                <a:off x="4357069" y="3539785"/>
                <a:ext cx="135814" cy="93331"/>
              </a:xfrm>
              <a:prstGeom prst="rect">
                <a:avLst/>
              </a:prstGeom>
              <a:solidFill>
                <a:srgbClr val="5B9BD5">
                  <a:lumMod val="60000"/>
                  <a:lumOff val="4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C8020F3B-A8F3-EEAF-3943-6627BF927824}"/>
                  </a:ext>
                </a:extLst>
              </p:cNvPr>
              <p:cNvSpPr/>
              <p:nvPr/>
            </p:nvSpPr>
            <p:spPr>
              <a:xfrm>
                <a:off x="4640171" y="3415310"/>
                <a:ext cx="64354" cy="127494"/>
              </a:xfrm>
              <a:prstGeom prst="rect">
                <a:avLst/>
              </a:prstGeom>
              <a:solidFill>
                <a:srgbClr val="5B9BD5">
                  <a:lumMod val="60000"/>
                  <a:lumOff val="4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3" name="Rechteck 42">
                <a:extLst>
                  <a:ext uri="{FF2B5EF4-FFF2-40B4-BE49-F238E27FC236}">
                    <a16:creationId xmlns:a16="http://schemas.microsoft.com/office/drawing/2014/main" id="{24E82694-F37B-266F-C517-8E370C94D800}"/>
                  </a:ext>
                </a:extLst>
              </p:cNvPr>
              <p:cNvSpPr/>
              <p:nvPr/>
            </p:nvSpPr>
            <p:spPr>
              <a:xfrm>
                <a:off x="4897338" y="3415310"/>
                <a:ext cx="64354" cy="127494"/>
              </a:xfrm>
              <a:prstGeom prst="rect">
                <a:avLst/>
              </a:prstGeom>
              <a:solidFill>
                <a:srgbClr val="5B9BD5">
                  <a:lumMod val="60000"/>
                  <a:lumOff val="4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06A515BB-B076-1FCB-B534-6ACD25E7901C}"/>
                  </a:ext>
                </a:extLst>
              </p:cNvPr>
              <p:cNvSpPr/>
              <p:nvPr/>
            </p:nvSpPr>
            <p:spPr>
              <a:xfrm>
                <a:off x="4970416" y="3539785"/>
                <a:ext cx="64354" cy="127494"/>
              </a:xfrm>
              <a:prstGeom prst="rect">
                <a:avLst/>
              </a:prstGeom>
              <a:solidFill>
                <a:srgbClr val="5B9BD5">
                  <a:lumMod val="60000"/>
                  <a:lumOff val="4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Rechteck 44">
                <a:extLst>
                  <a:ext uri="{FF2B5EF4-FFF2-40B4-BE49-F238E27FC236}">
                    <a16:creationId xmlns:a16="http://schemas.microsoft.com/office/drawing/2014/main" id="{4B16E945-ED9B-6D9A-5A95-FD0A6238DA61}"/>
                  </a:ext>
                </a:extLst>
              </p:cNvPr>
              <p:cNvSpPr/>
              <p:nvPr/>
            </p:nvSpPr>
            <p:spPr>
              <a:xfrm>
                <a:off x="5034343" y="3410225"/>
                <a:ext cx="64354" cy="127494"/>
              </a:xfrm>
              <a:prstGeom prst="rect">
                <a:avLst/>
              </a:prstGeom>
              <a:solidFill>
                <a:srgbClr val="5B9BD5">
                  <a:lumMod val="60000"/>
                  <a:lumOff val="4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7205DCAF-1A10-6E9A-FFA8-963ABA12FE66}"/>
                </a:ext>
              </a:extLst>
            </p:cNvPr>
            <p:cNvGrpSpPr/>
            <p:nvPr/>
          </p:nvGrpSpPr>
          <p:grpSpPr>
            <a:xfrm>
              <a:off x="9984601" y="3183584"/>
              <a:ext cx="2152679" cy="1043282"/>
              <a:chOff x="5252828" y="2502823"/>
              <a:chExt cx="2602315" cy="1409969"/>
            </a:xfrm>
          </p:grpSpPr>
          <p:pic>
            <p:nvPicPr>
              <p:cNvPr id="47" name="Grafik 46">
                <a:extLst>
                  <a:ext uri="{FF2B5EF4-FFF2-40B4-BE49-F238E27FC236}">
                    <a16:creationId xmlns:a16="http://schemas.microsoft.com/office/drawing/2014/main" id="{B9EF75D6-4830-4114-1F8A-C6908549A9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0800000">
                <a:off x="5990955" y="2543389"/>
                <a:ext cx="1029648" cy="1312637"/>
              </a:xfrm>
              <a:prstGeom prst="rect">
                <a:avLst/>
              </a:prstGeom>
            </p:spPr>
          </p:pic>
          <p:pic>
            <p:nvPicPr>
              <p:cNvPr id="48" name="Grafik 47">
                <a:extLst>
                  <a:ext uri="{FF2B5EF4-FFF2-40B4-BE49-F238E27FC236}">
                    <a16:creationId xmlns:a16="http://schemas.microsoft.com/office/drawing/2014/main" id="{623D53F3-1C43-8517-C3E0-A1E7AEAD2A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252828" y="2547192"/>
                <a:ext cx="980427" cy="1312637"/>
              </a:xfrm>
              <a:prstGeom prst="rect">
                <a:avLst/>
              </a:prstGeom>
            </p:spPr>
          </p:pic>
          <p:sp>
            <p:nvSpPr>
              <p:cNvPr id="49" name="Diagonal liegende Ecken des Rechtecks schneiden 40">
                <a:extLst>
                  <a:ext uri="{FF2B5EF4-FFF2-40B4-BE49-F238E27FC236}">
                    <a16:creationId xmlns:a16="http://schemas.microsoft.com/office/drawing/2014/main" id="{2FB1FAB6-439B-CE7B-9C25-0EBA8146BB77}"/>
                  </a:ext>
                </a:extLst>
              </p:cNvPr>
              <p:cNvSpPr/>
              <p:nvPr/>
            </p:nvSpPr>
            <p:spPr>
              <a:xfrm>
                <a:off x="5916479" y="2704851"/>
                <a:ext cx="382123" cy="1012326"/>
              </a:xfrm>
              <a:prstGeom prst="snip2DiagRect">
                <a:avLst>
                  <a:gd name="adj1" fmla="val 17232"/>
                  <a:gd name="adj2" fmla="val 16667"/>
                </a:avLst>
              </a:prstGeom>
              <a:solidFill>
                <a:srgbClr val="FFC000">
                  <a:lumMod val="60000"/>
                  <a:lumOff val="40000"/>
                </a:srgbClr>
              </a:solidFill>
              <a:ln w="3175" cap="flat" cmpd="sng" algn="ctr">
                <a:solidFill>
                  <a:srgbClr val="E7E6E6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vert="vert270" rtlCol="0" anchor="ctr"/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FFT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50" name="Grafik 49">
                <a:extLst>
                  <a:ext uri="{FF2B5EF4-FFF2-40B4-BE49-F238E27FC236}">
                    <a16:creationId xmlns:a16="http://schemas.microsoft.com/office/drawing/2014/main" id="{32D05EB2-8202-47B0-0183-2B1A11AAF4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lum bright="70000" contrast="-70000"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0800000">
                <a:off x="6825495" y="2552014"/>
                <a:ext cx="1029648" cy="1312637"/>
              </a:xfrm>
              <a:prstGeom prst="rect">
                <a:avLst/>
              </a:prstGeom>
            </p:spPr>
          </p:pic>
          <p:sp>
            <p:nvSpPr>
              <p:cNvPr id="51" name="Diagonal liegende Ecken des Rechtecks schneiden 42">
                <a:extLst>
                  <a:ext uri="{FF2B5EF4-FFF2-40B4-BE49-F238E27FC236}">
                    <a16:creationId xmlns:a16="http://schemas.microsoft.com/office/drawing/2014/main" id="{87B94917-51D0-A343-1596-62E23572234E}"/>
                  </a:ext>
                </a:extLst>
              </p:cNvPr>
              <p:cNvSpPr/>
              <p:nvPr/>
            </p:nvSpPr>
            <p:spPr>
              <a:xfrm>
                <a:off x="6797792" y="2502823"/>
                <a:ext cx="382123" cy="1409969"/>
              </a:xfrm>
              <a:prstGeom prst="snip2DiagRect">
                <a:avLst>
                  <a:gd name="adj1" fmla="val 17232"/>
                  <a:gd name="adj2" fmla="val 16667"/>
                </a:avLst>
              </a:prstGeom>
              <a:solidFill>
                <a:srgbClr val="FFC000">
                  <a:lumMod val="60000"/>
                  <a:lumOff val="40000"/>
                </a:srgbClr>
              </a:solidFill>
              <a:ln w="3175" cap="flat" cmpd="sng" algn="ctr">
                <a:solidFill>
                  <a:srgbClr val="E7E6E6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vert="vert270" tIns="0" bIns="0" rtlCol="0" anchor="ctr"/>
              <a:lstStyle/>
              <a:p>
                <a:pPr lvl="0" algn="ctr" defTabSz="29032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de-DE" sz="1400" kern="0" dirty="0">
                    <a:solidFill>
                      <a:prstClr val="black"/>
                    </a:solidFill>
                    <a:latin typeface="Calibri" panose="020F0502020204030204"/>
                  </a:rPr>
                  <a:t>NN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436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BB2C6B-CF94-9C57-A38E-6FF97F5A1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8BC522-D6B6-2B04-F68C-3392D16DD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0"/>
            <a:ext cx="10515600" cy="1457607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Self-learning MRI </a:t>
            </a:r>
            <a:br>
              <a:rPr lang="en-US" sz="4000" b="1" dirty="0">
                <a:solidFill>
                  <a:schemeClr val="bg1"/>
                </a:solidFill>
              </a:rPr>
            </a:br>
            <a:r>
              <a:rPr lang="en-US" sz="3800" dirty="0">
                <a:solidFill>
                  <a:schemeClr val="bg1"/>
                </a:solidFill>
              </a:rPr>
              <a:t>MR-zero inspired by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C25B5A8-587B-BA00-241D-E05FF2DE29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3395" y="292608"/>
            <a:ext cx="6339247" cy="301142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47385672-6CFB-AEE7-5BD7-15070C1DF5FD}"/>
              </a:ext>
            </a:extLst>
          </p:cNvPr>
          <p:cNvSpPr/>
          <p:nvPr/>
        </p:nvSpPr>
        <p:spPr>
          <a:xfrm>
            <a:off x="6217920" y="6591626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https://the-decoder.de/googles-neue-super-ki-lernt-in-40-tagen-tausende-jahre-menschliches-wissen/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5577426-20F3-B02E-300E-7A31BAFC82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795" y="2939099"/>
            <a:ext cx="5408002" cy="280435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82152AB5-FE58-D6E1-96B0-35C908EA4B91}"/>
              </a:ext>
            </a:extLst>
          </p:cNvPr>
          <p:cNvSpPr txBox="1"/>
          <p:nvPr/>
        </p:nvSpPr>
        <p:spPr>
          <a:xfrm>
            <a:off x="5784501" y="243572"/>
            <a:ext cx="2806840" cy="738664"/>
          </a:xfrm>
          <a:prstGeom prst="rect">
            <a:avLst/>
          </a:prstGeom>
          <a:solidFill>
            <a:srgbClr val="44546A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    </a:t>
            </a:r>
            <a:r>
              <a:rPr kumimoji="0" lang="de-DE" sz="4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MR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852F493-C095-4D3A-3CB3-82F3F98FF30A}"/>
              </a:ext>
            </a:extLst>
          </p:cNvPr>
          <p:cNvSpPr txBox="1"/>
          <p:nvPr/>
        </p:nvSpPr>
        <p:spPr>
          <a:xfrm>
            <a:off x="189358" y="2043747"/>
            <a:ext cx="4849404" cy="646331"/>
          </a:xfrm>
          <a:prstGeom prst="rect">
            <a:avLst/>
          </a:prstGeom>
          <a:solidFill>
            <a:srgbClr val="E7E6E6"/>
          </a:solidFill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Super Human MRI?</a:t>
            </a:r>
          </a:p>
        </p:txBody>
      </p:sp>
      <p:sp>
        <p:nvSpPr>
          <p:cNvPr id="16" name="Pfeil: nach unten 15">
            <a:extLst>
              <a:ext uri="{FF2B5EF4-FFF2-40B4-BE49-F238E27FC236}">
                <a16:creationId xmlns:a16="http://schemas.microsoft.com/office/drawing/2014/main" id="{3EADD4E5-8334-7BC8-7B1B-FEC792CEC12B}"/>
              </a:ext>
            </a:extLst>
          </p:cNvPr>
          <p:cNvSpPr/>
          <p:nvPr/>
        </p:nvSpPr>
        <p:spPr>
          <a:xfrm rot="18348179">
            <a:off x="4749307" y="2390954"/>
            <a:ext cx="477735" cy="750530"/>
          </a:xfrm>
          <a:prstGeom prst="downArrow">
            <a:avLst/>
          </a:prstGeom>
          <a:solidFill>
            <a:srgbClr val="E7E6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E2B4C14-54BE-31BE-43AC-5638BCE5340D}"/>
              </a:ext>
            </a:extLst>
          </p:cNvPr>
          <p:cNvSpPr txBox="1"/>
          <p:nvPr/>
        </p:nvSpPr>
        <p:spPr>
          <a:xfrm>
            <a:off x="6725697" y="4269830"/>
            <a:ext cx="30983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</a:rPr>
              <a:t>Not </a:t>
            </a:r>
            <a:r>
              <a:rPr lang="de-DE" sz="4800" dirty="0" err="1">
                <a:solidFill>
                  <a:schemeClr val="bg1"/>
                </a:solidFill>
              </a:rPr>
              <a:t>Yet</a:t>
            </a:r>
            <a:r>
              <a:rPr lang="de-DE" sz="4800" dirty="0">
                <a:solidFill>
                  <a:schemeClr val="bg1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143926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952E81-9826-4DDB-9F46-1DA48C94238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25" name="Titel 1">
            <a:extLst>
              <a:ext uri="{FF2B5EF4-FFF2-40B4-BE49-F238E27FC236}">
                <a16:creationId xmlns:a16="http://schemas.microsoft.com/office/drawing/2014/main" id="{804C6331-D4BC-470E-AFEC-754511E07E7D}"/>
              </a:ext>
            </a:extLst>
          </p:cNvPr>
          <p:cNvSpPr txBox="1">
            <a:spLocks/>
          </p:cNvSpPr>
          <p:nvPr/>
        </p:nvSpPr>
        <p:spPr bwMode="auto">
          <a:xfrm>
            <a:off x="457199" y="485056"/>
            <a:ext cx="11275484" cy="900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defRPr sz="2800">
                <a:solidFill>
                  <a:srgbClr val="00009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defRPr sz="2800">
                <a:solidFill>
                  <a:srgbClr val="000099"/>
                </a:solidFill>
                <a:latin typeface="Verdana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defRPr sz="2800">
                <a:solidFill>
                  <a:srgbClr val="000099"/>
                </a:solidFill>
                <a:latin typeface="Verdana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defRPr sz="2800">
                <a:solidFill>
                  <a:srgbClr val="000099"/>
                </a:solidFill>
                <a:latin typeface="Verdana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defRPr sz="2800">
                <a:solidFill>
                  <a:srgbClr val="000099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defRPr sz="2800">
                <a:solidFill>
                  <a:srgbClr val="000099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defRPr sz="2800">
                <a:solidFill>
                  <a:srgbClr val="000099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defRPr sz="2800">
                <a:solidFill>
                  <a:srgbClr val="000099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defRPr sz="2800">
                <a:solidFill>
                  <a:srgbClr val="000099"/>
                </a:solidFill>
                <a:latin typeface="Verdana" pitchFamily="34" charset="0"/>
              </a:defRPr>
            </a:lvl9pPr>
          </a:lstStyle>
          <a:p>
            <a:r>
              <a:rPr lang="de-DE" kern="0" dirty="0" err="1">
                <a:solidFill>
                  <a:schemeClr val="tx1"/>
                </a:solidFill>
              </a:rPr>
              <a:t>Thank</a:t>
            </a:r>
            <a:r>
              <a:rPr lang="de-DE" kern="0" dirty="0">
                <a:solidFill>
                  <a:schemeClr val="tx1"/>
                </a:solidFill>
              </a:rPr>
              <a:t> </a:t>
            </a:r>
            <a:r>
              <a:rPr lang="de-DE" kern="0" dirty="0" err="1">
                <a:solidFill>
                  <a:schemeClr val="tx1"/>
                </a:solidFill>
              </a:rPr>
              <a:t>you</a:t>
            </a:r>
            <a:r>
              <a:rPr lang="de-DE" kern="0" dirty="0">
                <a:solidFill>
                  <a:schemeClr val="tx1"/>
                </a:solidFill>
              </a:rPr>
              <a:t> </a:t>
            </a:r>
            <a:r>
              <a:rPr lang="de-DE" kern="0" dirty="0" err="1">
                <a:solidFill>
                  <a:schemeClr val="tx1"/>
                </a:solidFill>
              </a:rPr>
              <a:t>for</a:t>
            </a:r>
            <a:r>
              <a:rPr lang="de-DE" kern="0" dirty="0">
                <a:solidFill>
                  <a:schemeClr val="tx1"/>
                </a:solidFill>
              </a:rPr>
              <a:t> </a:t>
            </a:r>
            <a:r>
              <a:rPr lang="de-DE" kern="0" dirty="0" err="1">
                <a:solidFill>
                  <a:schemeClr val="tx1"/>
                </a:solidFill>
              </a:rPr>
              <a:t>listening</a:t>
            </a:r>
            <a:r>
              <a:rPr lang="de-DE" kern="0" dirty="0">
                <a:solidFill>
                  <a:schemeClr val="tx1"/>
                </a:solidFill>
              </a:rPr>
              <a:t>!</a:t>
            </a:r>
            <a:endParaRPr lang="en-US" kern="0" dirty="0">
              <a:solidFill>
                <a:schemeClr val="tx1"/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7067" y="4870764"/>
            <a:ext cx="2334933" cy="10761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9324" y="1082469"/>
            <a:ext cx="7460451" cy="5595339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05218E6-A593-4240-9D64-C8A85E19CE5A}"/>
              </a:ext>
            </a:extLst>
          </p:cNvPr>
          <p:cNvSpPr txBox="1"/>
          <p:nvPr/>
        </p:nvSpPr>
        <p:spPr>
          <a:xfrm>
            <a:off x="8916669" y="1089601"/>
            <a:ext cx="264367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Thanks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</a:p>
          <a:p>
            <a:r>
              <a:rPr lang="de-DE" dirty="0" err="1"/>
              <a:t>research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!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and </a:t>
            </a:r>
          </a:p>
          <a:p>
            <a:r>
              <a:rPr lang="de-DE" dirty="0"/>
              <a:t>Felix </a:t>
            </a:r>
            <a:r>
              <a:rPr lang="de-DE" dirty="0" err="1"/>
              <a:t>Glang</a:t>
            </a:r>
            <a:endParaRPr lang="de-DE" dirty="0"/>
          </a:p>
          <a:p>
            <a:r>
              <a:rPr lang="de-DE" dirty="0"/>
              <a:t>Daniel West</a:t>
            </a:r>
          </a:p>
          <a:p>
            <a:r>
              <a:rPr lang="de-DE" dirty="0" err="1"/>
              <a:t>Shaihan</a:t>
            </a:r>
            <a:r>
              <a:rPr lang="de-DE" dirty="0"/>
              <a:t> Malik</a:t>
            </a:r>
          </a:p>
          <a:p>
            <a:r>
              <a:rPr lang="de-DE" dirty="0"/>
              <a:t>Nam Dang</a:t>
            </a:r>
          </a:p>
        </p:txBody>
      </p:sp>
      <p:pic>
        <p:nvPicPr>
          <p:cNvPr id="11" name="Grafik 24">
            <a:extLst>
              <a:ext uri="{FF2B5EF4-FFF2-40B4-BE49-F238E27FC236}">
                <a16:creationId xmlns:a16="http://schemas.microsoft.com/office/drawing/2014/main" id="{E671A186-B451-439B-B77D-FEA62CD07CF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861641" y="5952650"/>
            <a:ext cx="2330359" cy="911556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70F1DEAB-D5DC-6922-DE68-1E8C2C86943D}"/>
              </a:ext>
            </a:extLst>
          </p:cNvPr>
          <p:cNvSpPr/>
          <p:nvPr/>
        </p:nvSpPr>
        <p:spPr>
          <a:xfrm rot="1338907">
            <a:off x="1003927" y="2208121"/>
            <a:ext cx="3748770" cy="705394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Jonathan Endres, PDG</a:t>
            </a: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B91534BA-E7EC-F780-C0E6-F0E88EA41FC2}"/>
              </a:ext>
            </a:extLst>
          </p:cNvPr>
          <p:cNvSpPr/>
          <p:nvPr/>
        </p:nvSpPr>
        <p:spPr>
          <a:xfrm>
            <a:off x="1010381" y="3351062"/>
            <a:ext cx="3323359" cy="705394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Peter Dawood, TSE</a:t>
            </a:r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04751C7F-EA0F-A3EB-57CB-DDB1F6CED691}"/>
              </a:ext>
            </a:extLst>
          </p:cNvPr>
          <p:cNvSpPr/>
          <p:nvPr/>
        </p:nvSpPr>
        <p:spPr>
          <a:xfrm rot="8055618" flipV="1">
            <a:off x="5537455" y="1434855"/>
            <a:ext cx="3812952" cy="648833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FLASH, Simon Weinmüller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45611AB8-41D9-000F-E0EA-5327B34D1C9E}"/>
              </a:ext>
            </a:extLst>
          </p:cNvPr>
          <p:cNvSpPr/>
          <p:nvPr/>
        </p:nvSpPr>
        <p:spPr>
          <a:xfrm rot="11209155" flipV="1">
            <a:off x="3874933" y="6056615"/>
            <a:ext cx="4773206" cy="648833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Martin Freudensprung, </a:t>
            </a:r>
            <a:r>
              <a:rPr lang="de-DE" dirty="0" err="1"/>
              <a:t>pTx-Pulseq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723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504">
        <p:fade/>
      </p:transition>
    </mc:Choice>
    <mc:Fallback xmlns="">
      <p:transition spd="med" advTm="125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200" y="1"/>
            <a:ext cx="10515600" cy="914400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MR-zero – the big picture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3395" y="292608"/>
            <a:ext cx="6339247" cy="3011424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6217920" y="6591626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https://the-decoder.de/googles-neue-super-ki-lernt-in-40-tagen-tausende-jahre-menschliches-wissen/</a:t>
            </a:r>
          </a:p>
        </p:txBody>
      </p:sp>
      <p:sp>
        <p:nvSpPr>
          <p:cNvPr id="3" name="Rechteck 2"/>
          <p:cNvSpPr/>
          <p:nvPr/>
        </p:nvSpPr>
        <p:spPr>
          <a:xfrm>
            <a:off x="5663394" y="3304032"/>
            <a:ext cx="633924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Move 37 of AlphaGo surprised the world's best Go players, including Lee Sedol.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"That's a very strange move, I thought it was a mistake.“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“Its not a human move, I’ve never seen a human play this move.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 beautiful. Beautiful. Beautiful.”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hteck 7"/>
          <p:cNvSpPr/>
          <p:nvPr/>
        </p:nvSpPr>
        <p:spPr>
          <a:xfrm>
            <a:off x="6217920" y="6223898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https://www.quora.com/What-was-the-significance-of-move-37-and-move-78-in-Go-AlphaGo-versus-Lee-Sedol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771" y="1085336"/>
            <a:ext cx="4796052" cy="4804019"/>
          </a:xfrm>
          <a:prstGeom prst="rect">
            <a:avLst/>
          </a:prstGeom>
        </p:spPr>
      </p:pic>
      <p:sp>
        <p:nvSpPr>
          <p:cNvPr id="10" name="Ellipse 9"/>
          <p:cNvSpPr/>
          <p:nvPr/>
        </p:nvSpPr>
        <p:spPr>
          <a:xfrm>
            <a:off x="1536860" y="5090160"/>
            <a:ext cx="243840" cy="23164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Ellipse 10"/>
          <p:cNvSpPr/>
          <p:nvPr/>
        </p:nvSpPr>
        <p:spPr>
          <a:xfrm>
            <a:off x="2017776" y="4834128"/>
            <a:ext cx="243840" cy="23164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613272A3-459E-B333-EE4D-3C66B78B7A20}"/>
              </a:ext>
            </a:extLst>
          </p:cNvPr>
          <p:cNvSpPr/>
          <p:nvPr/>
        </p:nvSpPr>
        <p:spPr>
          <a:xfrm>
            <a:off x="4036683" y="3447540"/>
            <a:ext cx="92257" cy="7808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60795AE-F891-72A1-7CFE-C3B6D1561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393" y="3348751"/>
            <a:ext cx="6096000" cy="260324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EE3B896-E314-2620-8301-0F2C8C1E80CA}"/>
              </a:ext>
            </a:extLst>
          </p:cNvPr>
          <p:cNvSpPr txBox="1"/>
          <p:nvPr/>
        </p:nvSpPr>
        <p:spPr>
          <a:xfrm>
            <a:off x="6217919" y="5889355"/>
            <a:ext cx="508507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chemeClr val="bg1"/>
                </a:solidFill>
              </a:rPr>
              <a:t>Shin et al. </a:t>
            </a:r>
            <a:r>
              <a:rPr lang="en-US" sz="1100" dirty="0">
                <a:solidFill>
                  <a:schemeClr val="bg1"/>
                </a:solidFill>
              </a:rPr>
              <a:t>Proceedings of the Annual Meeting of the Cognitive Science Society, </a:t>
            </a:r>
            <a:r>
              <a:rPr lang="de-DE" sz="1100" dirty="0">
                <a:solidFill>
                  <a:schemeClr val="bg1"/>
                </a:solidFill>
              </a:rPr>
              <a:t>2021 </a:t>
            </a:r>
            <a:r>
              <a:rPr lang="de-DE" sz="1100" dirty="0">
                <a:solidFill>
                  <a:schemeClr val="bg1"/>
                </a:solidFill>
                <a:hlinkClick r:id="rId5"/>
              </a:rPr>
              <a:t>https://escholarship.org/uc/item/6q05n7pz</a:t>
            </a:r>
            <a:r>
              <a:rPr lang="de-DE" sz="11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961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5" grpId="0" animBg="1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64495" y="3951845"/>
            <a:ext cx="6078243" cy="865159"/>
          </a:xfrm>
        </p:spPr>
        <p:txBody>
          <a:bodyPr>
            <a:noAutofit/>
          </a:bodyPr>
          <a:lstStyle/>
          <a:p>
            <a:r>
              <a:rPr lang="de-DE" sz="3200" b="1" dirty="0" err="1">
                <a:solidFill>
                  <a:schemeClr val="bg1"/>
                </a:solidFill>
              </a:rPr>
              <a:t>We</a:t>
            </a:r>
            <a:r>
              <a:rPr lang="de-DE" sz="3200" b="1" dirty="0">
                <a:solidFill>
                  <a:schemeClr val="bg1"/>
                </a:solidFill>
              </a:rPr>
              <a:t> </a:t>
            </a:r>
            <a:r>
              <a:rPr lang="de-DE" sz="3200" b="1" dirty="0" err="1">
                <a:solidFill>
                  <a:schemeClr val="bg1"/>
                </a:solidFill>
              </a:rPr>
              <a:t>have</a:t>
            </a:r>
            <a:r>
              <a:rPr lang="de-DE" sz="3200" b="1" dirty="0">
                <a:solidFill>
                  <a:schemeClr val="bg1"/>
                </a:solidFill>
              </a:rPr>
              <a:t> open </a:t>
            </a:r>
            <a:r>
              <a:rPr lang="de-DE" sz="3200" b="1" dirty="0" err="1">
                <a:solidFill>
                  <a:schemeClr val="bg1"/>
                </a:solidFill>
              </a:rPr>
              <a:t>positions</a:t>
            </a:r>
            <a:r>
              <a:rPr lang="de-DE" sz="3200" b="1" dirty="0">
                <a:solidFill>
                  <a:schemeClr val="bg1"/>
                </a:solidFill>
              </a:rPr>
              <a:t>!</a:t>
            </a:r>
            <a:br>
              <a:rPr lang="de-DE" sz="3200" dirty="0">
                <a:solidFill>
                  <a:schemeClr val="bg1"/>
                </a:solidFill>
              </a:rPr>
            </a:br>
            <a:r>
              <a:rPr lang="de-DE" sz="3200" dirty="0">
                <a:solidFill>
                  <a:schemeClr val="bg1"/>
                </a:solidFill>
              </a:rPr>
              <a:t>moritz.zaiss@fau.de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586405FD-742A-D761-C4AB-A0EF0896073E}"/>
              </a:ext>
            </a:extLst>
          </p:cNvPr>
          <p:cNvSpPr/>
          <p:nvPr/>
        </p:nvSpPr>
        <p:spPr>
          <a:xfrm>
            <a:off x="2852453" y="2121863"/>
            <a:ext cx="52779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mrzero-core.readthedocs.io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A7139ED-05C4-D931-982E-10124F23959B}"/>
              </a:ext>
            </a:extLst>
          </p:cNvPr>
          <p:cNvSpPr txBox="1"/>
          <p:nvPr/>
        </p:nvSpPr>
        <p:spPr>
          <a:xfrm>
            <a:off x="2881351" y="1551595"/>
            <a:ext cx="4240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de-D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MRzeroCore</a:t>
            </a:r>
            <a:endParaRPr lang="de-D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Grafik 4" descr="Ein Bild, das Text, Screenshot, Schrift, Grafiken enthält.&#10;&#10;KI-generierte Inhalte können fehlerhaft sein.">
            <a:extLst>
              <a:ext uri="{FF2B5EF4-FFF2-40B4-BE49-F238E27FC236}">
                <a16:creationId xmlns:a16="http://schemas.microsoft.com/office/drawing/2014/main" id="{64190345-AD2F-AAA6-EBA5-BC69C6BCFDD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52371" y="1321261"/>
            <a:ext cx="1928980" cy="194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13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200" y="1"/>
            <a:ext cx="10515600" cy="914400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MR-zero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63395" y="292607"/>
            <a:ext cx="6339247" cy="220601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C4FEAA0-D658-4B70-9C7A-DA486FA26050}"/>
              </a:ext>
            </a:extLst>
          </p:cNvPr>
          <p:cNvSpPr txBox="1"/>
          <p:nvPr/>
        </p:nvSpPr>
        <p:spPr>
          <a:xfrm>
            <a:off x="5784501" y="243572"/>
            <a:ext cx="2806840" cy="738664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</a:rPr>
              <a:t>     </a:t>
            </a:r>
            <a:r>
              <a:rPr lang="de-DE" sz="4800" dirty="0"/>
              <a:t>MR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B966687-0631-93B2-CE3D-CDDBCE34DAE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3394" y="2497841"/>
            <a:ext cx="6339247" cy="2515574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00780D5E-FD6A-F32C-4636-8B40A2ADE7EE}"/>
              </a:ext>
            </a:extLst>
          </p:cNvPr>
          <p:cNvSpPr/>
          <p:nvPr/>
        </p:nvSpPr>
        <p:spPr>
          <a:xfrm>
            <a:off x="352425" y="2473928"/>
            <a:ext cx="2649301" cy="2539487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FC3C995-5428-28A0-488A-1639AC6D82FA}"/>
              </a:ext>
            </a:extLst>
          </p:cNvPr>
          <p:cNvSpPr/>
          <p:nvPr/>
        </p:nvSpPr>
        <p:spPr>
          <a:xfrm>
            <a:off x="3264764" y="2473928"/>
            <a:ext cx="1823850" cy="2547892"/>
          </a:xfrm>
          <a:prstGeom prst="rect">
            <a:avLst/>
          </a:prstGeom>
          <a:solidFill>
            <a:srgbClr val="E7F0F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C93AC96-2376-4054-718C-EBA27E79113F}"/>
                  </a:ext>
                </a:extLst>
              </p:cNvPr>
              <p:cNvSpPr txBox="1"/>
              <p:nvPr/>
            </p:nvSpPr>
            <p:spPr>
              <a:xfrm>
                <a:off x="3315685" y="4536455"/>
                <a:ext cx="18094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Loss:</a:t>
                </a:r>
                <a14:m>
                  <m:oMath xmlns:m="http://schemas.openxmlformats.org/officeDocument/2006/math">
                    <m:r>
                      <a:rPr kumimoji="0" lang="de-DE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‖"/>
                        <m:endChr m:val="‖"/>
                        <m:ctrlP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kumimoji="0" 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</a:rPr>
                          <m:t>out</m:t>
                        </m:r>
                        <m:r>
                          <m:rPr>
                            <m:nor/>
                          </m:rPr>
                          <a:rPr kumimoji="0" 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kumimoji="0" lang="de-DE" sz="12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tgt</m:t>
                        </m:r>
                      </m:e>
                    </m:d>
                  </m:oMath>
                </a14:m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</a:p>
              <a:p>
                <a:pPr lvl="0" defTabSz="29032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+ e.g. </a:t>
                </a:r>
                <a:r>
                  <a:rPr lang="en-US" sz="1200" dirty="0">
                    <a:solidFill>
                      <a:prstClr val="black"/>
                    </a:solidFill>
                    <a:latin typeface="Calibri" panose="020F0502020204030204"/>
                  </a:rPr>
                  <a:t>SAR/time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constraint</a:t>
                </a: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FC93AC96-2376-4054-718C-EBA27E791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685" y="4536455"/>
                <a:ext cx="1809470" cy="461665"/>
              </a:xfrm>
              <a:prstGeom prst="rect">
                <a:avLst/>
              </a:prstGeom>
              <a:blipFill>
                <a:blip r:embed="rId4"/>
                <a:stretch>
                  <a:fillRect l="-337" b="-92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9BD2E470-BDE4-2FB1-B047-0300501FFAD3}"/>
              </a:ext>
            </a:extLst>
          </p:cNvPr>
          <p:cNvGrpSpPr/>
          <p:nvPr/>
        </p:nvGrpSpPr>
        <p:grpSpPr>
          <a:xfrm>
            <a:off x="672929" y="3630853"/>
            <a:ext cx="684450" cy="911316"/>
            <a:chOff x="606264" y="1111852"/>
            <a:chExt cx="3325091" cy="4343214"/>
          </a:xfrm>
          <a:solidFill>
            <a:sysClr val="windowText" lastClr="000000"/>
          </a:solidFill>
        </p:grpSpPr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FD95D708-C35F-0B01-4068-6DAD5E14AA49}"/>
                </a:ext>
              </a:extLst>
            </p:cNvPr>
            <p:cNvSpPr/>
            <p:nvPr/>
          </p:nvSpPr>
          <p:spPr>
            <a:xfrm>
              <a:off x="606264" y="1226927"/>
              <a:ext cx="3325091" cy="3325091"/>
            </a:xfrm>
            <a:prstGeom prst="ellipse">
              <a:avLst/>
            </a:prstGeom>
            <a:grpFill/>
            <a:ln w="28575" cap="flat" cmpd="sng" algn="ctr">
              <a:solidFill>
                <a:srgbClr val="92D05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F4841321-84F5-32C0-3BE5-8DF9CA1A8135}"/>
                </a:ext>
              </a:extLst>
            </p:cNvPr>
            <p:cNvSpPr/>
            <p:nvPr/>
          </p:nvSpPr>
          <p:spPr>
            <a:xfrm rot="19667097">
              <a:off x="935592" y="1597096"/>
              <a:ext cx="2662914" cy="2662914"/>
            </a:xfrm>
            <a:prstGeom prst="ellipse">
              <a:avLst/>
            </a:prstGeom>
            <a:grpFill/>
            <a:ln w="28575" cap="flat" cmpd="sng" algn="ctr">
              <a:solidFill>
                <a:srgbClr val="92D050"/>
              </a:solidFill>
              <a:prstDash val="dashDot"/>
              <a:miter lim="800000"/>
            </a:ln>
            <a:effectLst/>
          </p:spPr>
          <p:txBody>
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631C48EC-1D52-32BE-DB67-7E6F19A696EA}"/>
                </a:ext>
              </a:extLst>
            </p:cNvPr>
            <p:cNvSpPr/>
            <p:nvPr/>
          </p:nvSpPr>
          <p:spPr>
            <a:xfrm>
              <a:off x="1317230" y="1970321"/>
              <a:ext cx="1926715" cy="1926715"/>
            </a:xfrm>
            <a:prstGeom prst="ellipse">
              <a:avLst/>
            </a:prstGeom>
            <a:grpFill/>
            <a:ln w="28575" cap="flat" cmpd="sng" algn="ctr">
              <a:solidFill>
                <a:srgbClr val="92D05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6B006652-A410-DFD5-2B80-9D7803CAECC8}"/>
                </a:ext>
              </a:extLst>
            </p:cNvPr>
            <p:cNvSpPr/>
            <p:nvPr/>
          </p:nvSpPr>
          <p:spPr>
            <a:xfrm>
              <a:off x="1782325" y="2425771"/>
              <a:ext cx="962170" cy="962170"/>
            </a:xfrm>
            <a:prstGeom prst="ellipse">
              <a:avLst/>
            </a:prstGeom>
            <a:solidFill>
              <a:srgbClr val="D9D9D9"/>
            </a:solidFill>
            <a:ln w="28575" cap="flat" cmpd="sng" algn="ctr">
              <a:solidFill>
                <a:srgbClr val="92D05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Gleichschenkliges Dreieck 24">
              <a:extLst>
                <a:ext uri="{FF2B5EF4-FFF2-40B4-BE49-F238E27FC236}">
                  <a16:creationId xmlns:a16="http://schemas.microsoft.com/office/drawing/2014/main" id="{B2C8C28E-550E-5DC1-9F9C-952FCE68D999}"/>
                </a:ext>
              </a:extLst>
            </p:cNvPr>
            <p:cNvSpPr/>
            <p:nvPr/>
          </p:nvSpPr>
          <p:spPr>
            <a:xfrm rot="10800000">
              <a:off x="1969588" y="1111852"/>
              <a:ext cx="554860" cy="521373"/>
            </a:xfrm>
            <a:prstGeom prst="triangle">
              <a:avLst/>
            </a:prstGeom>
            <a:solidFill>
              <a:sysClr val="windowText" lastClr="000000"/>
            </a:solidFill>
            <a:ln w="28575" cap="rnd" cmpd="sng" algn="ctr">
              <a:solidFill>
                <a:srgbClr val="92D050"/>
              </a:solidFill>
              <a:prstDash val="solid"/>
              <a:round/>
            </a:ln>
            <a:effectLst/>
          </p:spPr>
          <p:txBody>
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EB83F42D-16E9-8D3A-1F6E-74C4CC983783}"/>
                </a:ext>
              </a:extLst>
            </p:cNvPr>
            <p:cNvGrpSpPr/>
            <p:nvPr/>
          </p:nvGrpSpPr>
          <p:grpSpPr>
            <a:xfrm>
              <a:off x="1106194" y="3585695"/>
              <a:ext cx="2449805" cy="1869371"/>
              <a:chOff x="4879909" y="3759870"/>
              <a:chExt cx="2715209" cy="2146408"/>
            </a:xfrm>
            <a:grpFill/>
          </p:grpSpPr>
          <p:sp>
            <p:nvSpPr>
              <p:cNvPr id="27" name="Rechteck 9">
                <a:extLst>
                  <a:ext uri="{FF2B5EF4-FFF2-40B4-BE49-F238E27FC236}">
                    <a16:creationId xmlns:a16="http://schemas.microsoft.com/office/drawing/2014/main" id="{DAE9A610-F25D-A8D0-754D-B58AA7443483}"/>
                  </a:ext>
                </a:extLst>
              </p:cNvPr>
              <p:cNvSpPr/>
              <p:nvPr/>
            </p:nvSpPr>
            <p:spPr>
              <a:xfrm>
                <a:off x="4889241" y="3760645"/>
                <a:ext cx="2705877" cy="1330341"/>
              </a:xfrm>
              <a:custGeom>
                <a:avLst/>
                <a:gdLst>
                  <a:gd name="connsiteX0" fmla="*/ 0 w 1166326"/>
                  <a:gd name="connsiteY0" fmla="*/ 0 h 2132196"/>
                  <a:gd name="connsiteX1" fmla="*/ 1166326 w 1166326"/>
                  <a:gd name="connsiteY1" fmla="*/ 0 h 2132196"/>
                  <a:gd name="connsiteX2" fmla="*/ 1166326 w 1166326"/>
                  <a:gd name="connsiteY2" fmla="*/ 2132196 h 2132196"/>
                  <a:gd name="connsiteX3" fmla="*/ 0 w 1166326"/>
                  <a:gd name="connsiteY3" fmla="*/ 2132196 h 2132196"/>
                  <a:gd name="connsiteX4" fmla="*/ 0 w 1166326"/>
                  <a:gd name="connsiteY4" fmla="*/ 0 h 2132196"/>
                  <a:gd name="connsiteX0" fmla="*/ 401216 w 1166326"/>
                  <a:gd name="connsiteY0" fmla="*/ 65314 h 2132196"/>
                  <a:gd name="connsiteX1" fmla="*/ 1166326 w 1166326"/>
                  <a:gd name="connsiteY1" fmla="*/ 0 h 2132196"/>
                  <a:gd name="connsiteX2" fmla="*/ 1166326 w 1166326"/>
                  <a:gd name="connsiteY2" fmla="*/ 2132196 h 2132196"/>
                  <a:gd name="connsiteX3" fmla="*/ 0 w 1166326"/>
                  <a:gd name="connsiteY3" fmla="*/ 2132196 h 2132196"/>
                  <a:gd name="connsiteX4" fmla="*/ 401216 w 1166326"/>
                  <a:gd name="connsiteY4" fmla="*/ 65314 h 2132196"/>
                  <a:gd name="connsiteX0" fmla="*/ 401216 w 1166326"/>
                  <a:gd name="connsiteY0" fmla="*/ 0 h 2066882"/>
                  <a:gd name="connsiteX1" fmla="*/ 933060 w 1166326"/>
                  <a:gd name="connsiteY1" fmla="*/ 9331 h 2066882"/>
                  <a:gd name="connsiteX2" fmla="*/ 1166326 w 1166326"/>
                  <a:gd name="connsiteY2" fmla="*/ 2066882 h 2066882"/>
                  <a:gd name="connsiteX3" fmla="*/ 0 w 1166326"/>
                  <a:gd name="connsiteY3" fmla="*/ 2066882 h 2066882"/>
                  <a:gd name="connsiteX4" fmla="*/ 401216 w 1166326"/>
                  <a:gd name="connsiteY4" fmla="*/ 0 h 2066882"/>
                  <a:gd name="connsiteX0" fmla="*/ 322021 w 1166326"/>
                  <a:gd name="connsiteY0" fmla="*/ 110259 h 2057551"/>
                  <a:gd name="connsiteX1" fmla="*/ 933060 w 1166326"/>
                  <a:gd name="connsiteY1" fmla="*/ 0 h 2057551"/>
                  <a:gd name="connsiteX2" fmla="*/ 1166326 w 1166326"/>
                  <a:gd name="connsiteY2" fmla="*/ 2057551 h 2057551"/>
                  <a:gd name="connsiteX3" fmla="*/ 0 w 1166326"/>
                  <a:gd name="connsiteY3" fmla="*/ 2057551 h 2057551"/>
                  <a:gd name="connsiteX4" fmla="*/ 322021 w 1166326"/>
                  <a:gd name="connsiteY4" fmla="*/ 110259 h 2057551"/>
                  <a:gd name="connsiteX0" fmla="*/ 322021 w 1166326"/>
                  <a:gd name="connsiteY0" fmla="*/ 0 h 1947292"/>
                  <a:gd name="connsiteX1" fmla="*/ 821467 w 1166326"/>
                  <a:gd name="connsiteY1" fmla="*/ 39228 h 1947292"/>
                  <a:gd name="connsiteX2" fmla="*/ 1166326 w 1166326"/>
                  <a:gd name="connsiteY2" fmla="*/ 1947292 h 1947292"/>
                  <a:gd name="connsiteX3" fmla="*/ 0 w 1166326"/>
                  <a:gd name="connsiteY3" fmla="*/ 1947292 h 1947292"/>
                  <a:gd name="connsiteX4" fmla="*/ 322021 w 1166326"/>
                  <a:gd name="connsiteY4" fmla="*/ 0 h 1947292"/>
                  <a:gd name="connsiteX0" fmla="*/ 322021 w 1166326"/>
                  <a:gd name="connsiteY0" fmla="*/ 5619 h 1952911"/>
                  <a:gd name="connsiteX1" fmla="*/ 839466 w 1166326"/>
                  <a:gd name="connsiteY1" fmla="*/ 0 h 1952911"/>
                  <a:gd name="connsiteX2" fmla="*/ 1166326 w 1166326"/>
                  <a:gd name="connsiteY2" fmla="*/ 1952911 h 1952911"/>
                  <a:gd name="connsiteX3" fmla="*/ 0 w 1166326"/>
                  <a:gd name="connsiteY3" fmla="*/ 1952911 h 1952911"/>
                  <a:gd name="connsiteX4" fmla="*/ 322021 w 1166326"/>
                  <a:gd name="connsiteY4" fmla="*/ 5619 h 1952911"/>
                  <a:gd name="connsiteX0" fmla="*/ 322021 w 1090731"/>
                  <a:gd name="connsiteY0" fmla="*/ 5619 h 1952911"/>
                  <a:gd name="connsiteX1" fmla="*/ 839466 w 1090731"/>
                  <a:gd name="connsiteY1" fmla="*/ 0 h 1952911"/>
                  <a:gd name="connsiteX2" fmla="*/ 1090731 w 1090731"/>
                  <a:gd name="connsiteY2" fmla="*/ 1937962 h 1952911"/>
                  <a:gd name="connsiteX3" fmla="*/ 0 w 1090731"/>
                  <a:gd name="connsiteY3" fmla="*/ 1952911 h 1952911"/>
                  <a:gd name="connsiteX4" fmla="*/ 322021 w 1090731"/>
                  <a:gd name="connsiteY4" fmla="*/ 5619 h 1952911"/>
                  <a:gd name="connsiteX0" fmla="*/ 322021 w 1115929"/>
                  <a:gd name="connsiteY0" fmla="*/ 5619 h 1967859"/>
                  <a:gd name="connsiteX1" fmla="*/ 839466 w 1115929"/>
                  <a:gd name="connsiteY1" fmla="*/ 0 h 1967859"/>
                  <a:gd name="connsiteX2" fmla="*/ 1115929 w 1115929"/>
                  <a:gd name="connsiteY2" fmla="*/ 1967859 h 1967859"/>
                  <a:gd name="connsiteX3" fmla="*/ 0 w 1115929"/>
                  <a:gd name="connsiteY3" fmla="*/ 1952911 h 1967859"/>
                  <a:gd name="connsiteX4" fmla="*/ 322021 w 1115929"/>
                  <a:gd name="connsiteY4" fmla="*/ 5619 h 1967859"/>
                  <a:gd name="connsiteX0" fmla="*/ 225636 w 1019544"/>
                  <a:gd name="connsiteY0" fmla="*/ 5619 h 1967859"/>
                  <a:gd name="connsiteX1" fmla="*/ 743081 w 1019544"/>
                  <a:gd name="connsiteY1" fmla="*/ 0 h 1967859"/>
                  <a:gd name="connsiteX2" fmla="*/ 1019544 w 1019544"/>
                  <a:gd name="connsiteY2" fmla="*/ 1967859 h 1967859"/>
                  <a:gd name="connsiteX3" fmla="*/ 0 w 1019544"/>
                  <a:gd name="connsiteY3" fmla="*/ 1952912 h 1967859"/>
                  <a:gd name="connsiteX4" fmla="*/ 225636 w 1019544"/>
                  <a:gd name="connsiteY4" fmla="*/ 5619 h 1967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9544" h="1967859">
                    <a:moveTo>
                      <a:pt x="225636" y="5619"/>
                    </a:moveTo>
                    <a:lnTo>
                      <a:pt x="743081" y="0"/>
                    </a:lnTo>
                    <a:lnTo>
                      <a:pt x="1019544" y="1967859"/>
                    </a:lnTo>
                    <a:lnTo>
                      <a:pt x="0" y="1952912"/>
                    </a:lnTo>
                    <a:lnTo>
                      <a:pt x="225636" y="5619"/>
                    </a:lnTo>
                    <a:close/>
                  </a:path>
                </a:pathLst>
              </a:custGeom>
              <a:grpFill/>
              <a:ln w="28575" cap="flat" cmpd="sng" algn="ctr">
                <a:solidFill>
                  <a:srgbClr val="92D050"/>
                </a:solidFill>
                <a:prstDash val="solid"/>
                <a:round/>
              </a:ln>
              <a:effectLst/>
            </p:spPr>
            <p:txBody>
  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Abgerundetes Rechteck 10">
                <a:extLst>
                  <a:ext uri="{FF2B5EF4-FFF2-40B4-BE49-F238E27FC236}">
                    <a16:creationId xmlns:a16="http://schemas.microsoft.com/office/drawing/2014/main" id="{37156D1F-A838-128C-A9E5-866314E131AB}"/>
                  </a:ext>
                </a:extLst>
              </p:cNvPr>
              <p:cNvSpPr/>
              <p:nvPr/>
            </p:nvSpPr>
            <p:spPr>
              <a:xfrm>
                <a:off x="4879909" y="5110424"/>
                <a:ext cx="2705877" cy="459742"/>
              </a:xfrm>
              <a:custGeom>
                <a:avLst/>
                <a:gdLst>
                  <a:gd name="connsiteX0" fmla="*/ 0 w 2705877"/>
                  <a:gd name="connsiteY0" fmla="*/ 76381 h 458276"/>
                  <a:gd name="connsiteX1" fmla="*/ 76381 w 2705877"/>
                  <a:gd name="connsiteY1" fmla="*/ 0 h 458276"/>
                  <a:gd name="connsiteX2" fmla="*/ 2629496 w 2705877"/>
                  <a:gd name="connsiteY2" fmla="*/ 0 h 458276"/>
                  <a:gd name="connsiteX3" fmla="*/ 2705877 w 2705877"/>
                  <a:gd name="connsiteY3" fmla="*/ 76381 h 458276"/>
                  <a:gd name="connsiteX4" fmla="*/ 2705877 w 2705877"/>
                  <a:gd name="connsiteY4" fmla="*/ 381895 h 458276"/>
                  <a:gd name="connsiteX5" fmla="*/ 2629496 w 2705877"/>
                  <a:gd name="connsiteY5" fmla="*/ 458276 h 458276"/>
                  <a:gd name="connsiteX6" fmla="*/ 76381 w 2705877"/>
                  <a:gd name="connsiteY6" fmla="*/ 458276 h 458276"/>
                  <a:gd name="connsiteX7" fmla="*/ 0 w 2705877"/>
                  <a:gd name="connsiteY7" fmla="*/ 381895 h 458276"/>
                  <a:gd name="connsiteX8" fmla="*/ 0 w 2705877"/>
                  <a:gd name="connsiteY8" fmla="*/ 76381 h 458276"/>
                  <a:gd name="connsiteX0" fmla="*/ 0 w 2705877"/>
                  <a:gd name="connsiteY0" fmla="*/ 76381 h 458276"/>
                  <a:gd name="connsiteX1" fmla="*/ 76381 w 2705877"/>
                  <a:gd name="connsiteY1" fmla="*/ 0 h 458276"/>
                  <a:gd name="connsiteX2" fmla="*/ 2629496 w 2705877"/>
                  <a:gd name="connsiteY2" fmla="*/ 0 h 458276"/>
                  <a:gd name="connsiteX3" fmla="*/ 2705877 w 2705877"/>
                  <a:gd name="connsiteY3" fmla="*/ 76381 h 458276"/>
                  <a:gd name="connsiteX4" fmla="*/ 2705877 w 2705877"/>
                  <a:gd name="connsiteY4" fmla="*/ 381895 h 458276"/>
                  <a:gd name="connsiteX5" fmla="*/ 2629496 w 2705877"/>
                  <a:gd name="connsiteY5" fmla="*/ 458276 h 458276"/>
                  <a:gd name="connsiteX6" fmla="*/ 328308 w 2705877"/>
                  <a:gd name="connsiteY6" fmla="*/ 458276 h 458276"/>
                  <a:gd name="connsiteX7" fmla="*/ 0 w 2705877"/>
                  <a:gd name="connsiteY7" fmla="*/ 381895 h 458276"/>
                  <a:gd name="connsiteX8" fmla="*/ 0 w 2705877"/>
                  <a:gd name="connsiteY8" fmla="*/ 76381 h 458276"/>
                  <a:gd name="connsiteX0" fmla="*/ 0 w 2705877"/>
                  <a:gd name="connsiteY0" fmla="*/ 76381 h 462134"/>
                  <a:gd name="connsiteX1" fmla="*/ 76381 w 2705877"/>
                  <a:gd name="connsiteY1" fmla="*/ 0 h 462134"/>
                  <a:gd name="connsiteX2" fmla="*/ 2629496 w 2705877"/>
                  <a:gd name="connsiteY2" fmla="*/ 0 h 462134"/>
                  <a:gd name="connsiteX3" fmla="*/ 2705877 w 2705877"/>
                  <a:gd name="connsiteY3" fmla="*/ 76381 h 462134"/>
                  <a:gd name="connsiteX4" fmla="*/ 2705877 w 2705877"/>
                  <a:gd name="connsiteY4" fmla="*/ 381895 h 462134"/>
                  <a:gd name="connsiteX5" fmla="*/ 2629496 w 2705877"/>
                  <a:gd name="connsiteY5" fmla="*/ 458276 h 462134"/>
                  <a:gd name="connsiteX6" fmla="*/ 328308 w 2705877"/>
                  <a:gd name="connsiteY6" fmla="*/ 458276 h 462134"/>
                  <a:gd name="connsiteX7" fmla="*/ 0 w 2705877"/>
                  <a:gd name="connsiteY7" fmla="*/ 381895 h 462134"/>
                  <a:gd name="connsiteX8" fmla="*/ 0 w 2705877"/>
                  <a:gd name="connsiteY8" fmla="*/ 76381 h 462134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381895 h 459742"/>
                  <a:gd name="connsiteX5" fmla="*/ 2629496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269928 h 459742"/>
                  <a:gd name="connsiteX5" fmla="*/ 2629496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269928 h 459742"/>
                  <a:gd name="connsiteX5" fmla="*/ 2405561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269928 h 459742"/>
                  <a:gd name="connsiteX5" fmla="*/ 2405561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269928 h 459742"/>
                  <a:gd name="connsiteX5" fmla="*/ 2405561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269928 h 459742"/>
                  <a:gd name="connsiteX5" fmla="*/ 2405561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05877" h="459742">
                    <a:moveTo>
                      <a:pt x="0" y="76381"/>
                    </a:moveTo>
                    <a:cubicBezTo>
                      <a:pt x="0" y="34197"/>
                      <a:pt x="34197" y="0"/>
                      <a:pt x="76381" y="0"/>
                    </a:cubicBezTo>
                    <a:lnTo>
                      <a:pt x="2629496" y="0"/>
                    </a:lnTo>
                    <a:cubicBezTo>
                      <a:pt x="2671680" y="0"/>
                      <a:pt x="2705877" y="34197"/>
                      <a:pt x="2705877" y="76381"/>
                    </a:cubicBezTo>
                    <a:lnTo>
                      <a:pt x="2705877" y="269928"/>
                    </a:lnTo>
                    <a:cubicBezTo>
                      <a:pt x="2705877" y="312112"/>
                      <a:pt x="2578373" y="467607"/>
                      <a:pt x="2405561" y="458276"/>
                    </a:cubicBezTo>
                    <a:lnTo>
                      <a:pt x="328308" y="458276"/>
                    </a:lnTo>
                    <a:cubicBezTo>
                      <a:pt x="118173" y="476937"/>
                      <a:pt x="0" y="312112"/>
                      <a:pt x="0" y="269928"/>
                    </a:cubicBezTo>
                    <a:lnTo>
                      <a:pt x="0" y="76381"/>
                    </a:lnTo>
                    <a:close/>
                  </a:path>
                </a:pathLst>
              </a:custGeom>
              <a:grpFill/>
              <a:ln w="28575" cap="flat" cmpd="sng" algn="ctr">
                <a:solidFill>
                  <a:srgbClr val="92D05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AB420805-E20A-4823-FA9C-1D6959497106}"/>
                  </a:ext>
                </a:extLst>
              </p:cNvPr>
              <p:cNvSpPr/>
              <p:nvPr/>
            </p:nvSpPr>
            <p:spPr>
              <a:xfrm>
                <a:off x="5449077" y="5570166"/>
                <a:ext cx="1586204" cy="336112"/>
              </a:xfrm>
              <a:prstGeom prst="rect">
                <a:avLst/>
              </a:prstGeom>
              <a:grpFill/>
              <a:ln w="28575" cap="flat" cmpd="sng" algn="ctr">
                <a:solidFill>
                  <a:srgbClr val="92D050"/>
                </a:solidFill>
                <a:prstDash val="solid"/>
                <a:round/>
              </a:ln>
              <a:effectLst/>
            </p:spPr>
            <p:txBody>
  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Trapezoid 15">
                <a:extLst>
                  <a:ext uri="{FF2B5EF4-FFF2-40B4-BE49-F238E27FC236}">
                    <a16:creationId xmlns:a16="http://schemas.microsoft.com/office/drawing/2014/main" id="{6090B3F5-2011-6AE9-7D34-8288DF91D4BC}"/>
                  </a:ext>
                </a:extLst>
              </p:cNvPr>
              <p:cNvSpPr/>
              <p:nvPr/>
            </p:nvSpPr>
            <p:spPr>
              <a:xfrm>
                <a:off x="5869810" y="3759870"/>
                <a:ext cx="642959" cy="362505"/>
              </a:xfrm>
              <a:custGeom>
                <a:avLst/>
                <a:gdLst>
                  <a:gd name="connsiteX0" fmla="*/ 0 w 767847"/>
                  <a:gd name="connsiteY0" fmla="*/ 382924 h 382924"/>
                  <a:gd name="connsiteX1" fmla="*/ 95731 w 767847"/>
                  <a:gd name="connsiteY1" fmla="*/ 0 h 382924"/>
                  <a:gd name="connsiteX2" fmla="*/ 672116 w 767847"/>
                  <a:gd name="connsiteY2" fmla="*/ 0 h 382924"/>
                  <a:gd name="connsiteX3" fmla="*/ 767847 w 767847"/>
                  <a:gd name="connsiteY3" fmla="*/ 382924 h 382924"/>
                  <a:gd name="connsiteX4" fmla="*/ 0 w 767847"/>
                  <a:gd name="connsiteY4" fmla="*/ 382924 h 382924"/>
                  <a:gd name="connsiteX0" fmla="*/ 4120 w 771967"/>
                  <a:gd name="connsiteY0" fmla="*/ 382924 h 382924"/>
                  <a:gd name="connsiteX1" fmla="*/ 99851 w 771967"/>
                  <a:gd name="connsiteY1" fmla="*/ 0 h 382924"/>
                  <a:gd name="connsiteX2" fmla="*/ 676236 w 771967"/>
                  <a:gd name="connsiteY2" fmla="*/ 0 h 382924"/>
                  <a:gd name="connsiteX3" fmla="*/ 771967 w 771967"/>
                  <a:gd name="connsiteY3" fmla="*/ 382924 h 382924"/>
                  <a:gd name="connsiteX4" fmla="*/ 4120 w 771967"/>
                  <a:gd name="connsiteY4" fmla="*/ 382924 h 382924"/>
                  <a:gd name="connsiteX0" fmla="*/ 4120 w 771967"/>
                  <a:gd name="connsiteY0" fmla="*/ 382924 h 420246"/>
                  <a:gd name="connsiteX1" fmla="*/ 99851 w 771967"/>
                  <a:gd name="connsiteY1" fmla="*/ 0 h 420246"/>
                  <a:gd name="connsiteX2" fmla="*/ 676236 w 771967"/>
                  <a:gd name="connsiteY2" fmla="*/ 0 h 420246"/>
                  <a:gd name="connsiteX3" fmla="*/ 771967 w 771967"/>
                  <a:gd name="connsiteY3" fmla="*/ 382924 h 420246"/>
                  <a:gd name="connsiteX4" fmla="*/ 4120 w 771967"/>
                  <a:gd name="connsiteY4" fmla="*/ 382924 h 420246"/>
                  <a:gd name="connsiteX0" fmla="*/ 4120 w 771967"/>
                  <a:gd name="connsiteY0" fmla="*/ 382924 h 439125"/>
                  <a:gd name="connsiteX1" fmla="*/ 99851 w 771967"/>
                  <a:gd name="connsiteY1" fmla="*/ 0 h 439125"/>
                  <a:gd name="connsiteX2" fmla="*/ 676236 w 771967"/>
                  <a:gd name="connsiteY2" fmla="*/ 0 h 439125"/>
                  <a:gd name="connsiteX3" fmla="*/ 771967 w 771967"/>
                  <a:gd name="connsiteY3" fmla="*/ 382924 h 439125"/>
                  <a:gd name="connsiteX4" fmla="*/ 4120 w 771967"/>
                  <a:gd name="connsiteY4" fmla="*/ 382924 h 439125"/>
                  <a:gd name="connsiteX0" fmla="*/ 4120 w 778856"/>
                  <a:gd name="connsiteY0" fmla="*/ 382924 h 439125"/>
                  <a:gd name="connsiteX1" fmla="*/ 99851 w 778856"/>
                  <a:gd name="connsiteY1" fmla="*/ 0 h 439125"/>
                  <a:gd name="connsiteX2" fmla="*/ 676236 w 778856"/>
                  <a:gd name="connsiteY2" fmla="*/ 0 h 439125"/>
                  <a:gd name="connsiteX3" fmla="*/ 771967 w 778856"/>
                  <a:gd name="connsiteY3" fmla="*/ 382924 h 439125"/>
                  <a:gd name="connsiteX4" fmla="*/ 4120 w 778856"/>
                  <a:gd name="connsiteY4" fmla="*/ 382924 h 43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856" h="439125">
                    <a:moveTo>
                      <a:pt x="4120" y="382924"/>
                    </a:moveTo>
                    <a:cubicBezTo>
                      <a:pt x="-19954" y="255283"/>
                      <a:pt x="67941" y="127641"/>
                      <a:pt x="99851" y="0"/>
                    </a:cubicBezTo>
                    <a:lnTo>
                      <a:pt x="676236" y="0"/>
                    </a:lnTo>
                    <a:cubicBezTo>
                      <a:pt x="708146" y="127641"/>
                      <a:pt x="805371" y="245952"/>
                      <a:pt x="771967" y="382924"/>
                    </a:cubicBezTo>
                    <a:cubicBezTo>
                      <a:pt x="544010" y="448239"/>
                      <a:pt x="260069" y="466900"/>
                      <a:pt x="4120" y="382924"/>
                    </a:cubicBezTo>
                    <a:close/>
                  </a:path>
                </a:pathLst>
              </a:custGeom>
              <a:grpFill/>
              <a:ln w="28575" cap="flat" cmpd="sng" algn="ctr">
                <a:solidFill>
                  <a:srgbClr val="92D050"/>
                </a:solidFill>
                <a:prstDash val="solid"/>
                <a:round/>
              </a:ln>
              <a:effectLst/>
            </p:spPr>
            <p:txBody>
  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6" name="Diagonal liegende Ecken des Rechtecks schneiden 34">
            <a:extLst>
              <a:ext uri="{FF2B5EF4-FFF2-40B4-BE49-F238E27FC236}">
                <a16:creationId xmlns:a16="http://schemas.microsoft.com/office/drawing/2014/main" id="{33871D9A-6508-07A3-5604-F75F1A71510E}"/>
              </a:ext>
            </a:extLst>
          </p:cNvPr>
          <p:cNvSpPr/>
          <p:nvPr/>
        </p:nvSpPr>
        <p:spPr>
          <a:xfrm>
            <a:off x="419100" y="2670030"/>
            <a:ext cx="1191608" cy="699787"/>
          </a:xfrm>
          <a:prstGeom prst="snip2DiagRect">
            <a:avLst>
              <a:gd name="adj1" fmla="val 13930"/>
              <a:gd name="adj2" fmla="val 16667"/>
            </a:avLst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lvl="0" algn="ctr" defTabSz="29032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600" b="1" dirty="0">
                <a:solidFill>
                  <a:prstClr val="black"/>
                </a:solidFill>
                <a:latin typeface="Calibri" panose="020F0502020204030204"/>
              </a:rPr>
              <a:t>Bloch </a:t>
            </a:r>
            <a:r>
              <a:rPr lang="de-DE" sz="1600" b="1" dirty="0" err="1">
                <a:solidFill>
                  <a:prstClr val="black"/>
                </a:solidFill>
                <a:latin typeface="Calibri" panose="020F0502020204030204"/>
              </a:rPr>
              <a:t>Equations</a:t>
            </a:r>
            <a:endParaRPr lang="de-DE" sz="1600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7" name="Diagonal liegende Ecken des Rechtecks schneiden 35">
            <a:extLst>
              <a:ext uri="{FF2B5EF4-FFF2-40B4-BE49-F238E27FC236}">
                <a16:creationId xmlns:a16="http://schemas.microsoft.com/office/drawing/2014/main" id="{B2406C1E-9993-0107-573F-83321551DF54}"/>
              </a:ext>
            </a:extLst>
          </p:cNvPr>
          <p:cNvSpPr/>
          <p:nvPr/>
        </p:nvSpPr>
        <p:spPr>
          <a:xfrm>
            <a:off x="3449302" y="2682247"/>
            <a:ext cx="1501849" cy="672653"/>
          </a:xfrm>
          <a:prstGeom prst="snip2DiagRect">
            <a:avLst>
              <a:gd name="adj1" fmla="val 13059"/>
              <a:gd name="adj2" fmla="val 16667"/>
            </a:avLst>
          </a:prstGeom>
          <a:solidFill>
            <a:srgbClr val="FFB3B3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data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Contrast of interest</a:t>
            </a:r>
          </a:p>
        </p:txBody>
      </p:sp>
      <p:grpSp>
        <p:nvGrpSpPr>
          <p:cNvPr id="45" name="Gruppieren 44">
            <a:extLst>
              <a:ext uri="{FF2B5EF4-FFF2-40B4-BE49-F238E27FC236}">
                <a16:creationId xmlns:a16="http://schemas.microsoft.com/office/drawing/2014/main" id="{FF7BC940-40F4-81B2-E8C8-BA88BE2AC1D3}"/>
              </a:ext>
            </a:extLst>
          </p:cNvPr>
          <p:cNvGrpSpPr/>
          <p:nvPr/>
        </p:nvGrpSpPr>
        <p:grpSpPr>
          <a:xfrm>
            <a:off x="1578053" y="3633298"/>
            <a:ext cx="1286084" cy="934622"/>
            <a:chOff x="3823956" y="2608776"/>
            <a:chExt cx="1554713" cy="1129840"/>
          </a:xfrm>
        </p:grpSpPr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7AC99A63-5932-EF0A-8301-988052D383C7}"/>
                </a:ext>
              </a:extLst>
            </p:cNvPr>
            <p:cNvSpPr/>
            <p:nvPr/>
          </p:nvSpPr>
          <p:spPr>
            <a:xfrm>
              <a:off x="3823956" y="2608776"/>
              <a:ext cx="1552495" cy="1129840"/>
            </a:xfrm>
            <a:prstGeom prst="rect">
              <a:avLst/>
            </a:prstGeom>
            <a:solidFill>
              <a:srgbClr val="D9D9D9"/>
            </a:solidFill>
            <a:ln w="3175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7" name="Gerader Verbinder 46">
              <a:extLst>
                <a:ext uri="{FF2B5EF4-FFF2-40B4-BE49-F238E27FC236}">
                  <a16:creationId xmlns:a16="http://schemas.microsoft.com/office/drawing/2014/main" id="{561A522D-B128-CCFD-F5F3-607A15357238}"/>
                </a:ext>
              </a:extLst>
            </p:cNvPr>
            <p:cNvCxnSpPr/>
            <p:nvPr/>
          </p:nvCxnSpPr>
          <p:spPr>
            <a:xfrm>
              <a:off x="3823956" y="2890103"/>
              <a:ext cx="1553465" cy="0"/>
            </a:xfrm>
            <a:prstGeom prst="line">
              <a:avLst/>
            </a:prstGeom>
            <a:noFill/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44E97CC3-9762-46EE-E53E-72814A41F35C}"/>
                </a:ext>
              </a:extLst>
            </p:cNvPr>
            <p:cNvSpPr/>
            <p:nvPr/>
          </p:nvSpPr>
          <p:spPr>
            <a:xfrm>
              <a:off x="3986596" y="2621130"/>
              <a:ext cx="47655" cy="268974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86D9324B-486D-3281-8F4C-0F27D6A77466}"/>
                </a:ext>
              </a:extLst>
            </p:cNvPr>
            <p:cNvSpPr/>
            <p:nvPr/>
          </p:nvSpPr>
          <p:spPr>
            <a:xfrm flipH="1">
              <a:off x="4554840" y="2711196"/>
              <a:ext cx="31697" cy="178907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F1F22178-A86C-F8A1-D8A7-622452BC107E}"/>
                </a:ext>
              </a:extLst>
            </p:cNvPr>
            <p:cNvSpPr/>
            <p:nvPr/>
          </p:nvSpPr>
          <p:spPr>
            <a:xfrm flipH="1">
              <a:off x="4211742" y="2833132"/>
              <a:ext cx="140401" cy="58767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AF559908-FECE-0035-9392-FD012D7E3527}"/>
                </a:ext>
              </a:extLst>
            </p:cNvPr>
            <p:cNvCxnSpPr/>
            <p:nvPr/>
          </p:nvCxnSpPr>
          <p:spPr>
            <a:xfrm>
              <a:off x="3823956" y="3205426"/>
              <a:ext cx="1553465" cy="0"/>
            </a:xfrm>
            <a:prstGeom prst="line">
              <a:avLst/>
            </a:prstGeom>
            <a:noFill/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52" name="Gerader Verbinder 51">
              <a:extLst>
                <a:ext uri="{FF2B5EF4-FFF2-40B4-BE49-F238E27FC236}">
                  <a16:creationId xmlns:a16="http://schemas.microsoft.com/office/drawing/2014/main" id="{A8661065-2341-3F45-3CFA-A2F625EE0583}"/>
                </a:ext>
              </a:extLst>
            </p:cNvPr>
            <p:cNvCxnSpPr/>
            <p:nvPr/>
          </p:nvCxnSpPr>
          <p:spPr>
            <a:xfrm>
              <a:off x="3825204" y="3537721"/>
              <a:ext cx="1553465" cy="0"/>
            </a:xfrm>
            <a:prstGeom prst="line">
              <a:avLst/>
            </a:prstGeom>
            <a:noFill/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3F4F6F12-B867-6DFE-5836-C7375E2E0E40}"/>
                </a:ext>
              </a:extLst>
            </p:cNvPr>
            <p:cNvSpPr/>
            <p:nvPr/>
          </p:nvSpPr>
          <p:spPr>
            <a:xfrm>
              <a:off x="4053982" y="3206987"/>
              <a:ext cx="44651" cy="125460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66946FD2-E0B6-F7A8-9BE2-4C83E0FBBBD7}"/>
                </a:ext>
              </a:extLst>
            </p:cNvPr>
            <p:cNvSpPr/>
            <p:nvPr/>
          </p:nvSpPr>
          <p:spPr>
            <a:xfrm>
              <a:off x="4100842" y="3079367"/>
              <a:ext cx="110900" cy="133764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2951873D-BFF0-DE7E-9339-80C8E2B2744F}"/>
                </a:ext>
              </a:extLst>
            </p:cNvPr>
            <p:cNvSpPr/>
            <p:nvPr/>
          </p:nvSpPr>
          <p:spPr>
            <a:xfrm>
              <a:off x="4352144" y="3087622"/>
              <a:ext cx="140740" cy="120711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392DD622-85BA-7F17-5419-E701C20AEA50}"/>
                </a:ext>
              </a:extLst>
            </p:cNvPr>
            <p:cNvSpPr/>
            <p:nvPr/>
          </p:nvSpPr>
          <p:spPr>
            <a:xfrm>
              <a:off x="4740302" y="3103178"/>
              <a:ext cx="263916" cy="103919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3FC00726-DA8C-56DB-D6D3-AB029E086B97}"/>
                </a:ext>
              </a:extLst>
            </p:cNvPr>
            <p:cNvSpPr/>
            <p:nvPr/>
          </p:nvSpPr>
          <p:spPr>
            <a:xfrm>
              <a:off x="4994483" y="3204815"/>
              <a:ext cx="183774" cy="96569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78814D11-861B-AD71-4219-7364023751B5}"/>
                </a:ext>
              </a:extLst>
            </p:cNvPr>
            <p:cNvSpPr/>
            <p:nvPr/>
          </p:nvSpPr>
          <p:spPr>
            <a:xfrm>
              <a:off x="3983612" y="3415310"/>
              <a:ext cx="140740" cy="120711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0C3664A6-F111-5888-B2BB-03F8DC24C74A}"/>
                </a:ext>
              </a:extLst>
            </p:cNvPr>
            <p:cNvSpPr/>
            <p:nvPr/>
          </p:nvSpPr>
          <p:spPr>
            <a:xfrm>
              <a:off x="4357069" y="3539785"/>
              <a:ext cx="135814" cy="93331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43AE9F7B-D770-A7EC-4619-172FF563102F}"/>
                </a:ext>
              </a:extLst>
            </p:cNvPr>
            <p:cNvSpPr/>
            <p:nvPr/>
          </p:nvSpPr>
          <p:spPr>
            <a:xfrm>
              <a:off x="4640171" y="3415310"/>
              <a:ext cx="64354" cy="127494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CEAFC1CF-CBBF-C90F-CA61-618AD0237A2E}"/>
                </a:ext>
              </a:extLst>
            </p:cNvPr>
            <p:cNvSpPr/>
            <p:nvPr/>
          </p:nvSpPr>
          <p:spPr>
            <a:xfrm>
              <a:off x="4897338" y="3415310"/>
              <a:ext cx="64354" cy="127494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8E558983-2060-73E3-88FD-8816B81064A2}"/>
                </a:ext>
              </a:extLst>
            </p:cNvPr>
            <p:cNvSpPr/>
            <p:nvPr/>
          </p:nvSpPr>
          <p:spPr>
            <a:xfrm>
              <a:off x="4970416" y="3539785"/>
              <a:ext cx="64354" cy="127494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7264FCA1-99DF-E68D-2847-B18A4FFCAEEF}"/>
                </a:ext>
              </a:extLst>
            </p:cNvPr>
            <p:cNvSpPr/>
            <p:nvPr/>
          </p:nvSpPr>
          <p:spPr>
            <a:xfrm>
              <a:off x="5034343" y="3410225"/>
              <a:ext cx="64354" cy="127494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5" name="Pfeil nach unten 64">
            <a:extLst>
              <a:ext uri="{FF2B5EF4-FFF2-40B4-BE49-F238E27FC236}">
                <a16:creationId xmlns:a16="http://schemas.microsoft.com/office/drawing/2014/main" id="{241F76D5-0DCD-9609-1C51-28C2FCB5A276}"/>
              </a:ext>
            </a:extLst>
          </p:cNvPr>
          <p:cNvSpPr/>
          <p:nvPr/>
        </p:nvSpPr>
        <p:spPr>
          <a:xfrm rot="16200000">
            <a:off x="3018192" y="2939123"/>
            <a:ext cx="225123" cy="268019"/>
          </a:xfrm>
          <a:prstGeom prst="downArrow">
            <a:avLst/>
          </a:prstGeom>
          <a:solidFill>
            <a:srgbClr val="D9D9D9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9" name="Grafik 68">
            <a:extLst>
              <a:ext uri="{FF2B5EF4-FFF2-40B4-BE49-F238E27FC236}">
                <a16:creationId xmlns:a16="http://schemas.microsoft.com/office/drawing/2014/main" id="{52F53F0A-3CF9-28AC-AAAF-92D78DB1305D}"/>
              </a:ext>
            </a:extLst>
          </p:cNvPr>
          <p:cNvPicPr/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36151" y="3678386"/>
            <a:ext cx="765112" cy="751017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7F20CDFA-F8C2-F1D1-F1C6-EA28B9190F1F}"/>
              </a:ext>
            </a:extLst>
          </p:cNvPr>
          <p:cNvPicPr/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214944" y="3682728"/>
            <a:ext cx="700473" cy="741056"/>
          </a:xfrm>
          <a:prstGeom prst="rect">
            <a:avLst/>
          </a:prstGeom>
        </p:spPr>
      </p:pic>
      <p:sp>
        <p:nvSpPr>
          <p:cNvPr id="72" name="Textfeld 71">
            <a:extLst>
              <a:ext uri="{FF2B5EF4-FFF2-40B4-BE49-F238E27FC236}">
                <a16:creationId xmlns:a16="http://schemas.microsoft.com/office/drawing/2014/main" id="{5977C173-E589-263E-C485-2560A1BE3FBE}"/>
              </a:ext>
            </a:extLst>
          </p:cNvPr>
          <p:cNvSpPr txBox="1"/>
          <p:nvPr/>
        </p:nvSpPr>
        <p:spPr>
          <a:xfrm>
            <a:off x="3517172" y="3450644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</a:t>
            </a:r>
          </a:p>
        </p:txBody>
      </p:sp>
      <p:sp>
        <p:nvSpPr>
          <p:cNvPr id="73" name="Textfeld 72">
            <a:extLst>
              <a:ext uri="{FF2B5EF4-FFF2-40B4-BE49-F238E27FC236}">
                <a16:creationId xmlns:a16="http://schemas.microsoft.com/office/drawing/2014/main" id="{ABA45AAA-434E-4BF8-A643-D9E05644A089}"/>
              </a:ext>
            </a:extLst>
          </p:cNvPr>
          <p:cNvSpPr txBox="1"/>
          <p:nvPr/>
        </p:nvSpPr>
        <p:spPr>
          <a:xfrm>
            <a:off x="4430354" y="3450644"/>
            <a:ext cx="388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tgt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Diagonal liegende Ecken des Rechtecks schneiden 34">
            <a:extLst>
              <a:ext uri="{FF2B5EF4-FFF2-40B4-BE49-F238E27FC236}">
                <a16:creationId xmlns:a16="http://schemas.microsoft.com/office/drawing/2014/main" id="{504D6A95-ECB0-346F-DA35-E1CB0E92B9C5}"/>
              </a:ext>
            </a:extLst>
          </p:cNvPr>
          <p:cNvSpPr/>
          <p:nvPr/>
        </p:nvSpPr>
        <p:spPr>
          <a:xfrm>
            <a:off x="1783940" y="2680214"/>
            <a:ext cx="1045068" cy="699787"/>
          </a:xfrm>
          <a:prstGeom prst="snip2DiagRect">
            <a:avLst>
              <a:gd name="adj1" fmla="val 13930"/>
              <a:gd name="adj2" fmla="val 16667"/>
            </a:avLst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0" dirty="0">
                <a:solidFill>
                  <a:prstClr val="black"/>
                </a:solidFill>
                <a:latin typeface="Calibri" panose="020F0502020204030204"/>
              </a:rPr>
              <a:t>MRI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sequence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E3CB3281-6AD7-225F-6A05-81C91CAB2939}"/>
              </a:ext>
            </a:extLst>
          </p:cNvPr>
          <p:cNvSpPr txBox="1"/>
          <p:nvPr/>
        </p:nvSpPr>
        <p:spPr>
          <a:xfrm>
            <a:off x="517097" y="1972423"/>
            <a:ext cx="1020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Rules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2BCF95E9-9C1A-6C38-268B-6213E81C7902}"/>
              </a:ext>
            </a:extLst>
          </p:cNvPr>
          <p:cNvSpPr txBox="1"/>
          <p:nvPr/>
        </p:nvSpPr>
        <p:spPr>
          <a:xfrm>
            <a:off x="1610708" y="1972423"/>
            <a:ext cx="1506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Strategy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9F9010E7-FFAE-50CB-E0C0-A007FA2342DE}"/>
              </a:ext>
            </a:extLst>
          </p:cNvPr>
          <p:cNvSpPr txBox="1"/>
          <p:nvPr/>
        </p:nvSpPr>
        <p:spPr>
          <a:xfrm>
            <a:off x="3438803" y="1652847"/>
            <a:ext cx="16498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Winning </a:t>
            </a:r>
          </a:p>
          <a:p>
            <a:r>
              <a:rPr lang="de-DE" dirty="0" err="1">
                <a:solidFill>
                  <a:schemeClr val="bg1"/>
                </a:solidFill>
              </a:rPr>
              <a:t>Condition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49" name="Rechteck 148"/>
          <p:cNvSpPr/>
          <p:nvPr/>
        </p:nvSpPr>
        <p:spPr>
          <a:xfrm>
            <a:off x="5580154" y="5182632"/>
            <a:ext cx="63392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AlphaGo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Zero: Reinforcement Learning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MR-zero: 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62541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200" y="1"/>
            <a:ext cx="10515600" cy="914400"/>
          </a:xfrm>
        </p:spPr>
        <p:txBody>
          <a:bodyPr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MR-zero 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63395" y="292608"/>
            <a:ext cx="6339247" cy="107899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36FCA51-D848-4086-A6F1-BF92C9E3058B}"/>
              </a:ext>
            </a:extLst>
          </p:cNvPr>
          <p:cNvSpPr txBox="1"/>
          <p:nvPr/>
        </p:nvSpPr>
        <p:spPr>
          <a:xfrm>
            <a:off x="5784501" y="243572"/>
            <a:ext cx="2806840" cy="738664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4800" dirty="0">
                <a:solidFill>
                  <a:schemeClr val="bg1"/>
                </a:solidFill>
              </a:rPr>
              <a:t>     </a:t>
            </a:r>
            <a:r>
              <a:rPr lang="de-DE" sz="4800" dirty="0"/>
              <a:t>MR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39128E43-65DA-4200-BE3A-6E19DFB49FB7}"/>
              </a:ext>
            </a:extLst>
          </p:cNvPr>
          <p:cNvGrpSpPr/>
          <p:nvPr/>
        </p:nvGrpSpPr>
        <p:grpSpPr>
          <a:xfrm>
            <a:off x="292911" y="1578545"/>
            <a:ext cx="8298430" cy="2913602"/>
            <a:chOff x="1530567" y="1746473"/>
            <a:chExt cx="11221011" cy="3522174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D2953E6F-D841-4D6A-9B28-78313A29C4DB}"/>
                </a:ext>
              </a:extLst>
            </p:cNvPr>
            <p:cNvSpPr/>
            <p:nvPr/>
          </p:nvSpPr>
          <p:spPr>
            <a:xfrm>
              <a:off x="1530567" y="2189186"/>
              <a:ext cx="2588443" cy="3075842"/>
            </a:xfrm>
            <a:prstGeom prst="rect">
              <a:avLst/>
            </a:prstGeom>
            <a:solidFill>
              <a:srgbClr val="E7F0F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87A28749-58E1-47A4-BD45-9E9556867CF3}"/>
                </a:ext>
              </a:extLst>
            </p:cNvPr>
            <p:cNvSpPr/>
            <p:nvPr/>
          </p:nvSpPr>
          <p:spPr>
            <a:xfrm>
              <a:off x="4118142" y="2194466"/>
              <a:ext cx="2962919" cy="3069917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264DBFD0-F188-44FB-A9A5-BA7DF7B5BEF2}"/>
                </a:ext>
              </a:extLst>
            </p:cNvPr>
            <p:cNvSpPr/>
            <p:nvPr/>
          </p:nvSpPr>
          <p:spPr>
            <a:xfrm>
              <a:off x="7081063" y="2194466"/>
              <a:ext cx="2855635" cy="3074181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Parallelogramm 10">
              <a:extLst>
                <a:ext uri="{FF2B5EF4-FFF2-40B4-BE49-F238E27FC236}">
                  <a16:creationId xmlns:a16="http://schemas.microsoft.com/office/drawing/2014/main" id="{BBA41F04-F04C-4BDC-89C6-25AA65E001FC}"/>
                </a:ext>
              </a:extLst>
            </p:cNvPr>
            <p:cNvSpPr/>
            <p:nvPr/>
          </p:nvSpPr>
          <p:spPr>
            <a:xfrm>
              <a:off x="4117013" y="1927787"/>
              <a:ext cx="3238162" cy="273519"/>
            </a:xfrm>
            <a:prstGeom prst="parallelogram">
              <a:avLst>
                <a:gd name="adj" fmla="val 70145"/>
              </a:avLst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Parallelogramm 11">
              <a:extLst>
                <a:ext uri="{FF2B5EF4-FFF2-40B4-BE49-F238E27FC236}">
                  <a16:creationId xmlns:a16="http://schemas.microsoft.com/office/drawing/2014/main" id="{2C817ECA-CFDB-4664-9486-3F6E30DC451D}"/>
                </a:ext>
              </a:extLst>
            </p:cNvPr>
            <p:cNvSpPr/>
            <p:nvPr/>
          </p:nvSpPr>
          <p:spPr>
            <a:xfrm>
              <a:off x="7080631" y="1927141"/>
              <a:ext cx="3085820" cy="271625"/>
            </a:xfrm>
            <a:prstGeom prst="parallelogram">
              <a:avLst>
                <a:gd name="adj" fmla="val 70145"/>
              </a:avLst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Parallelogramm 12">
              <a:extLst>
                <a:ext uri="{FF2B5EF4-FFF2-40B4-BE49-F238E27FC236}">
                  <a16:creationId xmlns:a16="http://schemas.microsoft.com/office/drawing/2014/main" id="{272FC214-F067-42BB-B808-5FB1DE0FA1F1}"/>
                </a:ext>
              </a:extLst>
            </p:cNvPr>
            <p:cNvSpPr/>
            <p:nvPr/>
          </p:nvSpPr>
          <p:spPr>
            <a:xfrm rot="5400000" flipV="1">
              <a:off x="10817641" y="3326953"/>
              <a:ext cx="3514418" cy="353457"/>
            </a:xfrm>
            <a:prstGeom prst="parallelogram">
              <a:avLst>
                <a:gd name="adj" fmla="val 144502"/>
              </a:avLst>
            </a:prstGeom>
            <a:solidFill>
              <a:srgbClr val="C2D9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21FF6F6E-AB49-404E-9428-887DE3ACEF18}"/>
                </a:ext>
              </a:extLst>
            </p:cNvPr>
            <p:cNvSpPr/>
            <p:nvPr/>
          </p:nvSpPr>
          <p:spPr>
            <a:xfrm>
              <a:off x="9936698" y="2188570"/>
              <a:ext cx="2466182" cy="3080077"/>
            </a:xfrm>
            <a:prstGeom prst="rect">
              <a:avLst/>
            </a:prstGeom>
            <a:solidFill>
              <a:srgbClr val="E7F0F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Rechteckiger Pfeil 16">
            <a:extLst>
              <a:ext uri="{FF2B5EF4-FFF2-40B4-BE49-F238E27FC236}">
                <a16:creationId xmlns:a16="http://schemas.microsoft.com/office/drawing/2014/main" id="{06059E9D-412A-4BA4-86BB-93B254AFF9F2}"/>
              </a:ext>
            </a:extLst>
          </p:cNvPr>
          <p:cNvSpPr/>
          <p:nvPr/>
        </p:nvSpPr>
        <p:spPr>
          <a:xfrm flipH="1" flipV="1">
            <a:off x="6846182" y="4638227"/>
            <a:ext cx="773482" cy="421823"/>
          </a:xfrm>
          <a:prstGeom prst="bentArrow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DC5A7C77-630F-461F-8466-1DFA42C0EB0D}"/>
                  </a:ext>
                </a:extLst>
              </p:cNvPr>
              <p:cNvSpPr txBox="1"/>
              <p:nvPr/>
            </p:nvSpPr>
            <p:spPr>
              <a:xfrm>
                <a:off x="6560535" y="4006782"/>
                <a:ext cx="18094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Loss:</a:t>
                </a:r>
                <a14:m>
                  <m:oMath xmlns:m="http://schemas.openxmlformats.org/officeDocument/2006/math">
                    <m:r>
                      <a:rPr kumimoji="0" lang="de-DE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‖"/>
                        <m:endChr m:val="‖"/>
                        <m:ctrlPr>
                          <a:rPr kumimoji="0" 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kumimoji="0" 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</a:rPr>
                          <m:t>out</m:t>
                        </m:r>
                        <m:r>
                          <m:rPr>
                            <m:nor/>
                          </m:rPr>
                          <a:rPr kumimoji="0" 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kumimoji="0" lang="de-DE" sz="12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tgt</m:t>
                        </m:r>
                      </m:e>
                    </m:d>
                  </m:oMath>
                </a14:m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</a:t>
                </a:r>
              </a:p>
              <a:p>
                <a:pPr lvl="0" defTabSz="29032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+ e.g. </a:t>
                </a:r>
                <a:r>
                  <a:rPr lang="en-US" sz="1200" dirty="0">
                    <a:solidFill>
                      <a:prstClr val="black"/>
                    </a:solidFill>
                    <a:latin typeface="Calibri" panose="020F0502020204030204"/>
                  </a:rPr>
                  <a:t>SAR/time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 constraint</a:t>
                </a: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DC5A7C77-630F-461F-8466-1DFA42C0E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535" y="4006782"/>
                <a:ext cx="1809470" cy="461665"/>
              </a:xfrm>
              <a:prstGeom prst="rect">
                <a:avLst/>
              </a:prstGeom>
              <a:blipFill>
                <a:blip r:embed="rId3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8409D8F0-F4AD-4828-9ABE-8715C2EB3338}"/>
              </a:ext>
            </a:extLst>
          </p:cNvPr>
          <p:cNvGrpSpPr/>
          <p:nvPr/>
        </p:nvGrpSpPr>
        <p:grpSpPr>
          <a:xfrm>
            <a:off x="2309107" y="3106057"/>
            <a:ext cx="684450" cy="911316"/>
            <a:chOff x="606264" y="1111852"/>
            <a:chExt cx="3325091" cy="4343214"/>
          </a:xfrm>
          <a:solidFill>
            <a:sysClr val="windowText" lastClr="000000"/>
          </a:solidFill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1A9B06F2-E126-4A25-AE3E-1145F93FC5AB}"/>
                </a:ext>
              </a:extLst>
            </p:cNvPr>
            <p:cNvSpPr/>
            <p:nvPr/>
          </p:nvSpPr>
          <p:spPr>
            <a:xfrm>
              <a:off x="606264" y="1226927"/>
              <a:ext cx="3325091" cy="3325091"/>
            </a:xfrm>
            <a:prstGeom prst="ellipse">
              <a:avLst/>
            </a:prstGeom>
            <a:grpFill/>
            <a:ln w="28575" cap="flat" cmpd="sng" algn="ctr">
              <a:solidFill>
                <a:srgbClr val="92D05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5335FDFC-EB89-48D0-A456-867FC5B654EB}"/>
                </a:ext>
              </a:extLst>
            </p:cNvPr>
            <p:cNvSpPr/>
            <p:nvPr/>
          </p:nvSpPr>
          <p:spPr>
            <a:xfrm rot="19667097">
              <a:off x="935592" y="1597096"/>
              <a:ext cx="2662914" cy="2662914"/>
            </a:xfrm>
            <a:prstGeom prst="ellipse">
              <a:avLst/>
            </a:prstGeom>
            <a:grpFill/>
            <a:ln w="28575" cap="flat" cmpd="sng" algn="ctr">
              <a:solidFill>
                <a:srgbClr val="92D050"/>
              </a:solidFill>
              <a:prstDash val="dashDot"/>
              <a:miter lim="800000"/>
            </a:ln>
            <a:effectLst/>
          </p:spPr>
          <p:txBody>
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6CAB9C56-9997-4A09-BCDF-30A17EC0D1F0}"/>
                </a:ext>
              </a:extLst>
            </p:cNvPr>
            <p:cNvSpPr/>
            <p:nvPr/>
          </p:nvSpPr>
          <p:spPr>
            <a:xfrm>
              <a:off x="1317230" y="1970321"/>
              <a:ext cx="1926715" cy="1926715"/>
            </a:xfrm>
            <a:prstGeom prst="ellipse">
              <a:avLst/>
            </a:prstGeom>
            <a:grpFill/>
            <a:ln w="28575" cap="flat" cmpd="sng" algn="ctr">
              <a:solidFill>
                <a:srgbClr val="92D05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3769003C-6D78-409D-8AD9-DA52077D83E0}"/>
                </a:ext>
              </a:extLst>
            </p:cNvPr>
            <p:cNvSpPr/>
            <p:nvPr/>
          </p:nvSpPr>
          <p:spPr>
            <a:xfrm>
              <a:off x="1782325" y="2425771"/>
              <a:ext cx="962170" cy="96217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92D05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Gleichschenkliges Dreieck 22">
              <a:extLst>
                <a:ext uri="{FF2B5EF4-FFF2-40B4-BE49-F238E27FC236}">
                  <a16:creationId xmlns:a16="http://schemas.microsoft.com/office/drawing/2014/main" id="{434AB844-7DCD-47A1-9C52-DBCE5FCF361C}"/>
                </a:ext>
              </a:extLst>
            </p:cNvPr>
            <p:cNvSpPr/>
            <p:nvPr/>
          </p:nvSpPr>
          <p:spPr>
            <a:xfrm rot="10800000">
              <a:off x="1969588" y="1111852"/>
              <a:ext cx="554860" cy="521373"/>
            </a:xfrm>
            <a:prstGeom prst="triangle">
              <a:avLst/>
            </a:prstGeom>
            <a:solidFill>
              <a:sysClr val="windowText" lastClr="000000"/>
            </a:solidFill>
            <a:ln w="28575" cap="rnd" cmpd="sng" algn="ctr">
              <a:solidFill>
                <a:srgbClr val="92D050"/>
              </a:solidFill>
              <a:prstDash val="solid"/>
              <a:round/>
            </a:ln>
            <a:effectLst/>
          </p:spPr>
          <p:txBody>
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C682C77D-1CB2-4B77-A25D-29D10CB9F068}"/>
                </a:ext>
              </a:extLst>
            </p:cNvPr>
            <p:cNvGrpSpPr/>
            <p:nvPr/>
          </p:nvGrpSpPr>
          <p:grpSpPr>
            <a:xfrm>
              <a:off x="1106194" y="3585695"/>
              <a:ext cx="2449805" cy="1869371"/>
              <a:chOff x="4879909" y="3759870"/>
              <a:chExt cx="2715209" cy="2146408"/>
            </a:xfrm>
            <a:grpFill/>
          </p:grpSpPr>
          <p:sp>
            <p:nvSpPr>
              <p:cNvPr id="25" name="Rechteck 9">
                <a:extLst>
                  <a:ext uri="{FF2B5EF4-FFF2-40B4-BE49-F238E27FC236}">
                    <a16:creationId xmlns:a16="http://schemas.microsoft.com/office/drawing/2014/main" id="{E1D42968-76C5-49B9-82A3-7E34A3B93422}"/>
                  </a:ext>
                </a:extLst>
              </p:cNvPr>
              <p:cNvSpPr/>
              <p:nvPr/>
            </p:nvSpPr>
            <p:spPr>
              <a:xfrm>
                <a:off x="4889241" y="3760645"/>
                <a:ext cx="2705877" cy="1330341"/>
              </a:xfrm>
              <a:custGeom>
                <a:avLst/>
                <a:gdLst>
                  <a:gd name="connsiteX0" fmla="*/ 0 w 1166326"/>
                  <a:gd name="connsiteY0" fmla="*/ 0 h 2132196"/>
                  <a:gd name="connsiteX1" fmla="*/ 1166326 w 1166326"/>
                  <a:gd name="connsiteY1" fmla="*/ 0 h 2132196"/>
                  <a:gd name="connsiteX2" fmla="*/ 1166326 w 1166326"/>
                  <a:gd name="connsiteY2" fmla="*/ 2132196 h 2132196"/>
                  <a:gd name="connsiteX3" fmla="*/ 0 w 1166326"/>
                  <a:gd name="connsiteY3" fmla="*/ 2132196 h 2132196"/>
                  <a:gd name="connsiteX4" fmla="*/ 0 w 1166326"/>
                  <a:gd name="connsiteY4" fmla="*/ 0 h 2132196"/>
                  <a:gd name="connsiteX0" fmla="*/ 401216 w 1166326"/>
                  <a:gd name="connsiteY0" fmla="*/ 65314 h 2132196"/>
                  <a:gd name="connsiteX1" fmla="*/ 1166326 w 1166326"/>
                  <a:gd name="connsiteY1" fmla="*/ 0 h 2132196"/>
                  <a:gd name="connsiteX2" fmla="*/ 1166326 w 1166326"/>
                  <a:gd name="connsiteY2" fmla="*/ 2132196 h 2132196"/>
                  <a:gd name="connsiteX3" fmla="*/ 0 w 1166326"/>
                  <a:gd name="connsiteY3" fmla="*/ 2132196 h 2132196"/>
                  <a:gd name="connsiteX4" fmla="*/ 401216 w 1166326"/>
                  <a:gd name="connsiteY4" fmla="*/ 65314 h 2132196"/>
                  <a:gd name="connsiteX0" fmla="*/ 401216 w 1166326"/>
                  <a:gd name="connsiteY0" fmla="*/ 0 h 2066882"/>
                  <a:gd name="connsiteX1" fmla="*/ 933060 w 1166326"/>
                  <a:gd name="connsiteY1" fmla="*/ 9331 h 2066882"/>
                  <a:gd name="connsiteX2" fmla="*/ 1166326 w 1166326"/>
                  <a:gd name="connsiteY2" fmla="*/ 2066882 h 2066882"/>
                  <a:gd name="connsiteX3" fmla="*/ 0 w 1166326"/>
                  <a:gd name="connsiteY3" fmla="*/ 2066882 h 2066882"/>
                  <a:gd name="connsiteX4" fmla="*/ 401216 w 1166326"/>
                  <a:gd name="connsiteY4" fmla="*/ 0 h 2066882"/>
                  <a:gd name="connsiteX0" fmla="*/ 322021 w 1166326"/>
                  <a:gd name="connsiteY0" fmla="*/ 110259 h 2057551"/>
                  <a:gd name="connsiteX1" fmla="*/ 933060 w 1166326"/>
                  <a:gd name="connsiteY1" fmla="*/ 0 h 2057551"/>
                  <a:gd name="connsiteX2" fmla="*/ 1166326 w 1166326"/>
                  <a:gd name="connsiteY2" fmla="*/ 2057551 h 2057551"/>
                  <a:gd name="connsiteX3" fmla="*/ 0 w 1166326"/>
                  <a:gd name="connsiteY3" fmla="*/ 2057551 h 2057551"/>
                  <a:gd name="connsiteX4" fmla="*/ 322021 w 1166326"/>
                  <a:gd name="connsiteY4" fmla="*/ 110259 h 2057551"/>
                  <a:gd name="connsiteX0" fmla="*/ 322021 w 1166326"/>
                  <a:gd name="connsiteY0" fmla="*/ 0 h 1947292"/>
                  <a:gd name="connsiteX1" fmla="*/ 821467 w 1166326"/>
                  <a:gd name="connsiteY1" fmla="*/ 39228 h 1947292"/>
                  <a:gd name="connsiteX2" fmla="*/ 1166326 w 1166326"/>
                  <a:gd name="connsiteY2" fmla="*/ 1947292 h 1947292"/>
                  <a:gd name="connsiteX3" fmla="*/ 0 w 1166326"/>
                  <a:gd name="connsiteY3" fmla="*/ 1947292 h 1947292"/>
                  <a:gd name="connsiteX4" fmla="*/ 322021 w 1166326"/>
                  <a:gd name="connsiteY4" fmla="*/ 0 h 1947292"/>
                  <a:gd name="connsiteX0" fmla="*/ 322021 w 1166326"/>
                  <a:gd name="connsiteY0" fmla="*/ 5619 h 1952911"/>
                  <a:gd name="connsiteX1" fmla="*/ 839466 w 1166326"/>
                  <a:gd name="connsiteY1" fmla="*/ 0 h 1952911"/>
                  <a:gd name="connsiteX2" fmla="*/ 1166326 w 1166326"/>
                  <a:gd name="connsiteY2" fmla="*/ 1952911 h 1952911"/>
                  <a:gd name="connsiteX3" fmla="*/ 0 w 1166326"/>
                  <a:gd name="connsiteY3" fmla="*/ 1952911 h 1952911"/>
                  <a:gd name="connsiteX4" fmla="*/ 322021 w 1166326"/>
                  <a:gd name="connsiteY4" fmla="*/ 5619 h 1952911"/>
                  <a:gd name="connsiteX0" fmla="*/ 322021 w 1090731"/>
                  <a:gd name="connsiteY0" fmla="*/ 5619 h 1952911"/>
                  <a:gd name="connsiteX1" fmla="*/ 839466 w 1090731"/>
                  <a:gd name="connsiteY1" fmla="*/ 0 h 1952911"/>
                  <a:gd name="connsiteX2" fmla="*/ 1090731 w 1090731"/>
                  <a:gd name="connsiteY2" fmla="*/ 1937962 h 1952911"/>
                  <a:gd name="connsiteX3" fmla="*/ 0 w 1090731"/>
                  <a:gd name="connsiteY3" fmla="*/ 1952911 h 1952911"/>
                  <a:gd name="connsiteX4" fmla="*/ 322021 w 1090731"/>
                  <a:gd name="connsiteY4" fmla="*/ 5619 h 1952911"/>
                  <a:gd name="connsiteX0" fmla="*/ 322021 w 1115929"/>
                  <a:gd name="connsiteY0" fmla="*/ 5619 h 1967859"/>
                  <a:gd name="connsiteX1" fmla="*/ 839466 w 1115929"/>
                  <a:gd name="connsiteY1" fmla="*/ 0 h 1967859"/>
                  <a:gd name="connsiteX2" fmla="*/ 1115929 w 1115929"/>
                  <a:gd name="connsiteY2" fmla="*/ 1967859 h 1967859"/>
                  <a:gd name="connsiteX3" fmla="*/ 0 w 1115929"/>
                  <a:gd name="connsiteY3" fmla="*/ 1952911 h 1967859"/>
                  <a:gd name="connsiteX4" fmla="*/ 322021 w 1115929"/>
                  <a:gd name="connsiteY4" fmla="*/ 5619 h 1967859"/>
                  <a:gd name="connsiteX0" fmla="*/ 225636 w 1019544"/>
                  <a:gd name="connsiteY0" fmla="*/ 5619 h 1967859"/>
                  <a:gd name="connsiteX1" fmla="*/ 743081 w 1019544"/>
                  <a:gd name="connsiteY1" fmla="*/ 0 h 1967859"/>
                  <a:gd name="connsiteX2" fmla="*/ 1019544 w 1019544"/>
                  <a:gd name="connsiteY2" fmla="*/ 1967859 h 1967859"/>
                  <a:gd name="connsiteX3" fmla="*/ 0 w 1019544"/>
                  <a:gd name="connsiteY3" fmla="*/ 1952912 h 1967859"/>
                  <a:gd name="connsiteX4" fmla="*/ 225636 w 1019544"/>
                  <a:gd name="connsiteY4" fmla="*/ 5619 h 1967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9544" h="1967859">
                    <a:moveTo>
                      <a:pt x="225636" y="5619"/>
                    </a:moveTo>
                    <a:lnTo>
                      <a:pt x="743081" y="0"/>
                    </a:lnTo>
                    <a:lnTo>
                      <a:pt x="1019544" y="1967859"/>
                    </a:lnTo>
                    <a:lnTo>
                      <a:pt x="0" y="1952912"/>
                    </a:lnTo>
                    <a:lnTo>
                      <a:pt x="225636" y="5619"/>
                    </a:lnTo>
                    <a:close/>
                  </a:path>
                </a:pathLst>
              </a:custGeom>
              <a:grpFill/>
              <a:ln w="28575" cap="flat" cmpd="sng" algn="ctr">
                <a:solidFill>
                  <a:srgbClr val="92D050"/>
                </a:solidFill>
                <a:prstDash val="solid"/>
                <a:round/>
              </a:ln>
              <a:effectLst/>
            </p:spPr>
            <p:txBody>
  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Abgerundetes Rechteck 10">
                <a:extLst>
                  <a:ext uri="{FF2B5EF4-FFF2-40B4-BE49-F238E27FC236}">
                    <a16:creationId xmlns:a16="http://schemas.microsoft.com/office/drawing/2014/main" id="{E1EEB112-0D13-4F36-91FC-AE3AE15A3795}"/>
                  </a:ext>
                </a:extLst>
              </p:cNvPr>
              <p:cNvSpPr/>
              <p:nvPr/>
            </p:nvSpPr>
            <p:spPr>
              <a:xfrm>
                <a:off x="4879909" y="5110424"/>
                <a:ext cx="2705877" cy="459742"/>
              </a:xfrm>
              <a:custGeom>
                <a:avLst/>
                <a:gdLst>
                  <a:gd name="connsiteX0" fmla="*/ 0 w 2705877"/>
                  <a:gd name="connsiteY0" fmla="*/ 76381 h 458276"/>
                  <a:gd name="connsiteX1" fmla="*/ 76381 w 2705877"/>
                  <a:gd name="connsiteY1" fmla="*/ 0 h 458276"/>
                  <a:gd name="connsiteX2" fmla="*/ 2629496 w 2705877"/>
                  <a:gd name="connsiteY2" fmla="*/ 0 h 458276"/>
                  <a:gd name="connsiteX3" fmla="*/ 2705877 w 2705877"/>
                  <a:gd name="connsiteY3" fmla="*/ 76381 h 458276"/>
                  <a:gd name="connsiteX4" fmla="*/ 2705877 w 2705877"/>
                  <a:gd name="connsiteY4" fmla="*/ 381895 h 458276"/>
                  <a:gd name="connsiteX5" fmla="*/ 2629496 w 2705877"/>
                  <a:gd name="connsiteY5" fmla="*/ 458276 h 458276"/>
                  <a:gd name="connsiteX6" fmla="*/ 76381 w 2705877"/>
                  <a:gd name="connsiteY6" fmla="*/ 458276 h 458276"/>
                  <a:gd name="connsiteX7" fmla="*/ 0 w 2705877"/>
                  <a:gd name="connsiteY7" fmla="*/ 381895 h 458276"/>
                  <a:gd name="connsiteX8" fmla="*/ 0 w 2705877"/>
                  <a:gd name="connsiteY8" fmla="*/ 76381 h 458276"/>
                  <a:gd name="connsiteX0" fmla="*/ 0 w 2705877"/>
                  <a:gd name="connsiteY0" fmla="*/ 76381 h 458276"/>
                  <a:gd name="connsiteX1" fmla="*/ 76381 w 2705877"/>
                  <a:gd name="connsiteY1" fmla="*/ 0 h 458276"/>
                  <a:gd name="connsiteX2" fmla="*/ 2629496 w 2705877"/>
                  <a:gd name="connsiteY2" fmla="*/ 0 h 458276"/>
                  <a:gd name="connsiteX3" fmla="*/ 2705877 w 2705877"/>
                  <a:gd name="connsiteY3" fmla="*/ 76381 h 458276"/>
                  <a:gd name="connsiteX4" fmla="*/ 2705877 w 2705877"/>
                  <a:gd name="connsiteY4" fmla="*/ 381895 h 458276"/>
                  <a:gd name="connsiteX5" fmla="*/ 2629496 w 2705877"/>
                  <a:gd name="connsiteY5" fmla="*/ 458276 h 458276"/>
                  <a:gd name="connsiteX6" fmla="*/ 328308 w 2705877"/>
                  <a:gd name="connsiteY6" fmla="*/ 458276 h 458276"/>
                  <a:gd name="connsiteX7" fmla="*/ 0 w 2705877"/>
                  <a:gd name="connsiteY7" fmla="*/ 381895 h 458276"/>
                  <a:gd name="connsiteX8" fmla="*/ 0 w 2705877"/>
                  <a:gd name="connsiteY8" fmla="*/ 76381 h 458276"/>
                  <a:gd name="connsiteX0" fmla="*/ 0 w 2705877"/>
                  <a:gd name="connsiteY0" fmla="*/ 76381 h 462134"/>
                  <a:gd name="connsiteX1" fmla="*/ 76381 w 2705877"/>
                  <a:gd name="connsiteY1" fmla="*/ 0 h 462134"/>
                  <a:gd name="connsiteX2" fmla="*/ 2629496 w 2705877"/>
                  <a:gd name="connsiteY2" fmla="*/ 0 h 462134"/>
                  <a:gd name="connsiteX3" fmla="*/ 2705877 w 2705877"/>
                  <a:gd name="connsiteY3" fmla="*/ 76381 h 462134"/>
                  <a:gd name="connsiteX4" fmla="*/ 2705877 w 2705877"/>
                  <a:gd name="connsiteY4" fmla="*/ 381895 h 462134"/>
                  <a:gd name="connsiteX5" fmla="*/ 2629496 w 2705877"/>
                  <a:gd name="connsiteY5" fmla="*/ 458276 h 462134"/>
                  <a:gd name="connsiteX6" fmla="*/ 328308 w 2705877"/>
                  <a:gd name="connsiteY6" fmla="*/ 458276 h 462134"/>
                  <a:gd name="connsiteX7" fmla="*/ 0 w 2705877"/>
                  <a:gd name="connsiteY7" fmla="*/ 381895 h 462134"/>
                  <a:gd name="connsiteX8" fmla="*/ 0 w 2705877"/>
                  <a:gd name="connsiteY8" fmla="*/ 76381 h 462134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381895 h 459742"/>
                  <a:gd name="connsiteX5" fmla="*/ 2629496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269928 h 459742"/>
                  <a:gd name="connsiteX5" fmla="*/ 2629496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269928 h 459742"/>
                  <a:gd name="connsiteX5" fmla="*/ 2405561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269928 h 459742"/>
                  <a:gd name="connsiteX5" fmla="*/ 2405561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269928 h 459742"/>
                  <a:gd name="connsiteX5" fmla="*/ 2405561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269928 h 459742"/>
                  <a:gd name="connsiteX5" fmla="*/ 2405561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05877" h="459742">
                    <a:moveTo>
                      <a:pt x="0" y="76381"/>
                    </a:moveTo>
                    <a:cubicBezTo>
                      <a:pt x="0" y="34197"/>
                      <a:pt x="34197" y="0"/>
                      <a:pt x="76381" y="0"/>
                    </a:cubicBezTo>
                    <a:lnTo>
                      <a:pt x="2629496" y="0"/>
                    </a:lnTo>
                    <a:cubicBezTo>
                      <a:pt x="2671680" y="0"/>
                      <a:pt x="2705877" y="34197"/>
                      <a:pt x="2705877" y="76381"/>
                    </a:cubicBezTo>
                    <a:lnTo>
                      <a:pt x="2705877" y="269928"/>
                    </a:lnTo>
                    <a:cubicBezTo>
                      <a:pt x="2705877" y="312112"/>
                      <a:pt x="2578373" y="467607"/>
                      <a:pt x="2405561" y="458276"/>
                    </a:cubicBezTo>
                    <a:lnTo>
                      <a:pt x="328308" y="458276"/>
                    </a:lnTo>
                    <a:cubicBezTo>
                      <a:pt x="118173" y="476937"/>
                      <a:pt x="0" y="312112"/>
                      <a:pt x="0" y="269928"/>
                    </a:cubicBezTo>
                    <a:lnTo>
                      <a:pt x="0" y="76381"/>
                    </a:lnTo>
                    <a:close/>
                  </a:path>
                </a:pathLst>
              </a:custGeom>
              <a:grpFill/>
              <a:ln w="28575" cap="flat" cmpd="sng" algn="ctr">
                <a:solidFill>
                  <a:srgbClr val="92D05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B8DC2A69-EA31-43F1-B4E2-4546680F6A79}"/>
                  </a:ext>
                </a:extLst>
              </p:cNvPr>
              <p:cNvSpPr/>
              <p:nvPr/>
            </p:nvSpPr>
            <p:spPr>
              <a:xfrm>
                <a:off x="5449077" y="5570166"/>
                <a:ext cx="1586204" cy="336112"/>
              </a:xfrm>
              <a:prstGeom prst="rect">
                <a:avLst/>
              </a:prstGeom>
              <a:grpFill/>
              <a:ln w="28575" cap="flat" cmpd="sng" algn="ctr">
                <a:solidFill>
                  <a:srgbClr val="92D050"/>
                </a:solidFill>
                <a:prstDash val="solid"/>
                <a:round/>
              </a:ln>
              <a:effectLst/>
            </p:spPr>
            <p:txBody>
  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Trapezoid 15">
                <a:extLst>
                  <a:ext uri="{FF2B5EF4-FFF2-40B4-BE49-F238E27FC236}">
                    <a16:creationId xmlns:a16="http://schemas.microsoft.com/office/drawing/2014/main" id="{E1AB424A-AB80-49B7-A253-9FC95DDDB96C}"/>
                  </a:ext>
                </a:extLst>
              </p:cNvPr>
              <p:cNvSpPr/>
              <p:nvPr/>
            </p:nvSpPr>
            <p:spPr>
              <a:xfrm>
                <a:off x="5869810" y="3759870"/>
                <a:ext cx="642959" cy="362505"/>
              </a:xfrm>
              <a:custGeom>
                <a:avLst/>
                <a:gdLst>
                  <a:gd name="connsiteX0" fmla="*/ 0 w 767847"/>
                  <a:gd name="connsiteY0" fmla="*/ 382924 h 382924"/>
                  <a:gd name="connsiteX1" fmla="*/ 95731 w 767847"/>
                  <a:gd name="connsiteY1" fmla="*/ 0 h 382924"/>
                  <a:gd name="connsiteX2" fmla="*/ 672116 w 767847"/>
                  <a:gd name="connsiteY2" fmla="*/ 0 h 382924"/>
                  <a:gd name="connsiteX3" fmla="*/ 767847 w 767847"/>
                  <a:gd name="connsiteY3" fmla="*/ 382924 h 382924"/>
                  <a:gd name="connsiteX4" fmla="*/ 0 w 767847"/>
                  <a:gd name="connsiteY4" fmla="*/ 382924 h 382924"/>
                  <a:gd name="connsiteX0" fmla="*/ 4120 w 771967"/>
                  <a:gd name="connsiteY0" fmla="*/ 382924 h 382924"/>
                  <a:gd name="connsiteX1" fmla="*/ 99851 w 771967"/>
                  <a:gd name="connsiteY1" fmla="*/ 0 h 382924"/>
                  <a:gd name="connsiteX2" fmla="*/ 676236 w 771967"/>
                  <a:gd name="connsiteY2" fmla="*/ 0 h 382924"/>
                  <a:gd name="connsiteX3" fmla="*/ 771967 w 771967"/>
                  <a:gd name="connsiteY3" fmla="*/ 382924 h 382924"/>
                  <a:gd name="connsiteX4" fmla="*/ 4120 w 771967"/>
                  <a:gd name="connsiteY4" fmla="*/ 382924 h 382924"/>
                  <a:gd name="connsiteX0" fmla="*/ 4120 w 771967"/>
                  <a:gd name="connsiteY0" fmla="*/ 382924 h 420246"/>
                  <a:gd name="connsiteX1" fmla="*/ 99851 w 771967"/>
                  <a:gd name="connsiteY1" fmla="*/ 0 h 420246"/>
                  <a:gd name="connsiteX2" fmla="*/ 676236 w 771967"/>
                  <a:gd name="connsiteY2" fmla="*/ 0 h 420246"/>
                  <a:gd name="connsiteX3" fmla="*/ 771967 w 771967"/>
                  <a:gd name="connsiteY3" fmla="*/ 382924 h 420246"/>
                  <a:gd name="connsiteX4" fmla="*/ 4120 w 771967"/>
                  <a:gd name="connsiteY4" fmla="*/ 382924 h 420246"/>
                  <a:gd name="connsiteX0" fmla="*/ 4120 w 771967"/>
                  <a:gd name="connsiteY0" fmla="*/ 382924 h 439125"/>
                  <a:gd name="connsiteX1" fmla="*/ 99851 w 771967"/>
                  <a:gd name="connsiteY1" fmla="*/ 0 h 439125"/>
                  <a:gd name="connsiteX2" fmla="*/ 676236 w 771967"/>
                  <a:gd name="connsiteY2" fmla="*/ 0 h 439125"/>
                  <a:gd name="connsiteX3" fmla="*/ 771967 w 771967"/>
                  <a:gd name="connsiteY3" fmla="*/ 382924 h 439125"/>
                  <a:gd name="connsiteX4" fmla="*/ 4120 w 771967"/>
                  <a:gd name="connsiteY4" fmla="*/ 382924 h 439125"/>
                  <a:gd name="connsiteX0" fmla="*/ 4120 w 778856"/>
                  <a:gd name="connsiteY0" fmla="*/ 382924 h 439125"/>
                  <a:gd name="connsiteX1" fmla="*/ 99851 w 778856"/>
                  <a:gd name="connsiteY1" fmla="*/ 0 h 439125"/>
                  <a:gd name="connsiteX2" fmla="*/ 676236 w 778856"/>
                  <a:gd name="connsiteY2" fmla="*/ 0 h 439125"/>
                  <a:gd name="connsiteX3" fmla="*/ 771967 w 778856"/>
                  <a:gd name="connsiteY3" fmla="*/ 382924 h 439125"/>
                  <a:gd name="connsiteX4" fmla="*/ 4120 w 778856"/>
                  <a:gd name="connsiteY4" fmla="*/ 382924 h 43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856" h="439125">
                    <a:moveTo>
                      <a:pt x="4120" y="382924"/>
                    </a:moveTo>
                    <a:cubicBezTo>
                      <a:pt x="-19954" y="255283"/>
                      <a:pt x="67941" y="127641"/>
                      <a:pt x="99851" y="0"/>
                    </a:cubicBezTo>
                    <a:lnTo>
                      <a:pt x="676236" y="0"/>
                    </a:lnTo>
                    <a:cubicBezTo>
                      <a:pt x="708146" y="127641"/>
                      <a:pt x="805371" y="245952"/>
                      <a:pt x="771967" y="382924"/>
                    </a:cubicBezTo>
                    <a:cubicBezTo>
                      <a:pt x="544010" y="448239"/>
                      <a:pt x="260069" y="466900"/>
                      <a:pt x="4120" y="382924"/>
                    </a:cubicBezTo>
                    <a:close/>
                  </a:path>
                </a:pathLst>
              </a:custGeom>
              <a:grpFill/>
              <a:ln w="28575" cap="flat" cmpd="sng" algn="ctr">
                <a:solidFill>
                  <a:srgbClr val="92D050"/>
                </a:solidFill>
                <a:prstDash val="solid"/>
                <a:round/>
              </a:ln>
              <a:effectLst/>
            </p:spPr>
            <p:txBody>
  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9" name="Diagonal liegende Ecken des Rechtecks schneiden 29">
            <a:extLst>
              <a:ext uri="{FF2B5EF4-FFF2-40B4-BE49-F238E27FC236}">
                <a16:creationId xmlns:a16="http://schemas.microsoft.com/office/drawing/2014/main" id="{635EC4F1-AAC6-44EF-9C0B-D8B214FC2862}"/>
              </a:ext>
            </a:extLst>
          </p:cNvPr>
          <p:cNvSpPr/>
          <p:nvPr/>
        </p:nvSpPr>
        <p:spPr>
          <a:xfrm>
            <a:off x="366481" y="2152574"/>
            <a:ext cx="1791276" cy="870281"/>
          </a:xfrm>
          <a:prstGeom prst="snip2DiagRect">
            <a:avLst>
              <a:gd name="adj1" fmla="val 16542"/>
              <a:gd name="adj2" fmla="val 16667"/>
            </a:avLst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Spin system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PD, T1, T2,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T2‘, </a:t>
            </a:r>
            <a:b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B0+</a:t>
            </a:r>
            <a:r>
              <a:rPr kumimoji="0" lang="el-G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χ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,B1, diffusion, … 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A349B345-A70C-47F1-A6ED-DB5C36447128}"/>
              </a:ext>
            </a:extLst>
          </p:cNvPr>
          <p:cNvGrpSpPr/>
          <p:nvPr/>
        </p:nvGrpSpPr>
        <p:grpSpPr>
          <a:xfrm>
            <a:off x="549457" y="3232278"/>
            <a:ext cx="1340695" cy="1028548"/>
            <a:chOff x="4411403" y="13377270"/>
            <a:chExt cx="5568915" cy="4467154"/>
          </a:xfrm>
        </p:grpSpPr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B85224B6-6BB1-4856-9F2D-924D9A7AD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11403" y="13377270"/>
              <a:ext cx="2923614" cy="3708847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C8EFB5EA-6DE2-4590-9709-FBEDADE6C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64181" y="13785312"/>
              <a:ext cx="2923614" cy="3708847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04C7EB73-3FC2-45BE-8062-3B81EC16B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duotone>
                <a:srgbClr val="5B9BD5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56704" y="14135577"/>
              <a:ext cx="2923614" cy="3708847"/>
            </a:xfrm>
            <a:prstGeom prst="rect">
              <a:avLst/>
            </a:prstGeom>
            <a:ln w="38100">
              <a:noFill/>
            </a:ln>
          </p:spPr>
        </p:pic>
      </p:grpSp>
      <p:sp>
        <p:nvSpPr>
          <p:cNvPr id="34" name="Diagonal liegende Ecken des Rechtecks schneiden 34">
            <a:extLst>
              <a:ext uri="{FF2B5EF4-FFF2-40B4-BE49-F238E27FC236}">
                <a16:creationId xmlns:a16="http://schemas.microsoft.com/office/drawing/2014/main" id="{D3BD07F1-4C6B-4542-88CE-D8E8A5FBDE1A}"/>
              </a:ext>
            </a:extLst>
          </p:cNvPr>
          <p:cNvSpPr/>
          <p:nvPr/>
        </p:nvSpPr>
        <p:spPr>
          <a:xfrm>
            <a:off x="2473709" y="2145234"/>
            <a:ext cx="1707161" cy="699787"/>
          </a:xfrm>
          <a:prstGeom prst="snip2DiagRect">
            <a:avLst>
              <a:gd name="adj1" fmla="val 13930"/>
              <a:gd name="adj2" fmla="val 16667"/>
            </a:avLst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MRI scanner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&amp; sequence</a:t>
            </a:r>
          </a:p>
        </p:txBody>
      </p:sp>
      <p:sp>
        <p:nvSpPr>
          <p:cNvPr id="35" name="Diagonal liegende Ecken des Rechtecks schneiden 35">
            <a:extLst>
              <a:ext uri="{FF2B5EF4-FFF2-40B4-BE49-F238E27FC236}">
                <a16:creationId xmlns:a16="http://schemas.microsoft.com/office/drawing/2014/main" id="{B3BE1876-CE88-4143-9DFB-FCB6BD37EE4B}"/>
              </a:ext>
            </a:extLst>
          </p:cNvPr>
          <p:cNvSpPr/>
          <p:nvPr/>
        </p:nvSpPr>
        <p:spPr>
          <a:xfrm>
            <a:off x="6726186" y="2155027"/>
            <a:ext cx="1501849" cy="672653"/>
          </a:xfrm>
          <a:prstGeom prst="snip2DiagRect">
            <a:avLst>
              <a:gd name="adj1" fmla="val 13059"/>
              <a:gd name="adj2" fmla="val 16667"/>
            </a:avLst>
          </a:prstGeom>
          <a:solidFill>
            <a:srgbClr val="FFB3B3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data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Contrast of interest</a:t>
            </a:r>
          </a:p>
        </p:txBody>
      </p:sp>
      <p:sp>
        <p:nvSpPr>
          <p:cNvPr id="36" name="Diagonal liegende Ecken des Rechtecks schneiden 36">
            <a:extLst>
              <a:ext uri="{FF2B5EF4-FFF2-40B4-BE49-F238E27FC236}">
                <a16:creationId xmlns:a16="http://schemas.microsoft.com/office/drawing/2014/main" id="{F221F94A-F95A-4EAB-9488-3B21FB122257}"/>
              </a:ext>
            </a:extLst>
          </p:cNvPr>
          <p:cNvSpPr/>
          <p:nvPr/>
        </p:nvSpPr>
        <p:spPr>
          <a:xfrm>
            <a:off x="4561868" y="2145964"/>
            <a:ext cx="1830565" cy="704807"/>
          </a:xfrm>
          <a:prstGeom prst="snip2DiagRect">
            <a:avLst>
              <a:gd name="adj1" fmla="val 14800"/>
              <a:gd name="adj2" fmla="val 16667"/>
            </a:avLst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Reconstruction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k-space to image space,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to parametric maps</a:t>
            </a:r>
          </a:p>
        </p:txBody>
      </p: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CCB8BDC2-3C5E-4343-9A59-44A268C906C9}"/>
              </a:ext>
            </a:extLst>
          </p:cNvPr>
          <p:cNvGrpSpPr/>
          <p:nvPr/>
        </p:nvGrpSpPr>
        <p:grpSpPr>
          <a:xfrm>
            <a:off x="4385170" y="3079130"/>
            <a:ext cx="2152679" cy="1043282"/>
            <a:chOff x="5252828" y="2502823"/>
            <a:chExt cx="2602315" cy="1409969"/>
          </a:xfrm>
        </p:grpSpPr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85E7B807-F35F-4716-B312-82FD6B4FB6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5990955" y="2543389"/>
              <a:ext cx="1029648" cy="1312637"/>
            </a:xfrm>
            <a:prstGeom prst="rect">
              <a:avLst/>
            </a:prstGeom>
          </p:spPr>
        </p:pic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DC9A5609-625D-44E0-BC90-8EAE768F7C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52828" y="2547192"/>
              <a:ext cx="980427" cy="1312637"/>
            </a:xfrm>
            <a:prstGeom prst="rect">
              <a:avLst/>
            </a:prstGeom>
          </p:spPr>
        </p:pic>
        <p:sp>
          <p:nvSpPr>
            <p:cNvPr id="40" name="Diagonal liegende Ecken des Rechtecks schneiden 40">
              <a:extLst>
                <a:ext uri="{FF2B5EF4-FFF2-40B4-BE49-F238E27FC236}">
                  <a16:creationId xmlns:a16="http://schemas.microsoft.com/office/drawing/2014/main" id="{1BBB5FEB-1608-4EFA-9799-CFF67CE23864}"/>
                </a:ext>
              </a:extLst>
            </p:cNvPr>
            <p:cNvSpPr/>
            <p:nvPr/>
          </p:nvSpPr>
          <p:spPr>
            <a:xfrm>
              <a:off x="5916479" y="2704851"/>
              <a:ext cx="382123" cy="1012326"/>
            </a:xfrm>
            <a:prstGeom prst="snip2DiagRect">
              <a:avLst>
                <a:gd name="adj1" fmla="val 17232"/>
                <a:gd name="adj2" fmla="val 16667"/>
              </a:avLst>
            </a:prstGeom>
            <a:solidFill>
              <a:srgbClr val="FFC000">
                <a:lumMod val="60000"/>
                <a:lumOff val="40000"/>
              </a:srgbClr>
            </a:solidFill>
            <a:ln w="3175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„FFT“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0C2FA1C5-F4B7-4745-B35F-09C446E230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6825495" y="2552014"/>
              <a:ext cx="1029648" cy="1312637"/>
            </a:xfrm>
            <a:prstGeom prst="rect">
              <a:avLst/>
            </a:prstGeom>
          </p:spPr>
        </p:pic>
        <p:sp>
          <p:nvSpPr>
            <p:cNvPr id="42" name="Diagonal liegende Ecken des Rechtecks schneiden 42">
              <a:extLst>
                <a:ext uri="{FF2B5EF4-FFF2-40B4-BE49-F238E27FC236}">
                  <a16:creationId xmlns:a16="http://schemas.microsoft.com/office/drawing/2014/main" id="{1402C9FD-0C26-4217-B1EA-536F6700E95C}"/>
                </a:ext>
              </a:extLst>
            </p:cNvPr>
            <p:cNvSpPr/>
            <p:nvPr/>
          </p:nvSpPr>
          <p:spPr>
            <a:xfrm>
              <a:off x="6797792" y="2502823"/>
              <a:ext cx="382123" cy="1409969"/>
            </a:xfrm>
            <a:prstGeom prst="snip2DiagRect">
              <a:avLst>
                <a:gd name="adj1" fmla="val 17232"/>
                <a:gd name="adj2" fmla="val 16667"/>
              </a:avLst>
            </a:prstGeom>
            <a:solidFill>
              <a:srgbClr val="FFC000">
                <a:lumMod val="60000"/>
                <a:lumOff val="40000"/>
              </a:srgbClr>
            </a:solidFill>
            <a:ln w="3175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vert="vert270" tIns="0" bIns="0"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NN mapping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3" name="Textfeld 42">
            <a:extLst>
              <a:ext uri="{FF2B5EF4-FFF2-40B4-BE49-F238E27FC236}">
                <a16:creationId xmlns:a16="http://schemas.microsoft.com/office/drawing/2014/main" id="{CB5882BA-2817-445D-9CF7-D3C37AD03A51}"/>
              </a:ext>
            </a:extLst>
          </p:cNvPr>
          <p:cNvSpPr txBox="1"/>
          <p:nvPr/>
        </p:nvSpPr>
        <p:spPr>
          <a:xfrm>
            <a:off x="4761529" y="4522163"/>
            <a:ext cx="2226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Updates Reconstruction 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 Inference</a:t>
            </a:r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40344058-C33B-45C3-9E6A-F53437EC6442}"/>
              </a:ext>
            </a:extLst>
          </p:cNvPr>
          <p:cNvGrpSpPr/>
          <p:nvPr/>
        </p:nvGrpSpPr>
        <p:grpSpPr>
          <a:xfrm>
            <a:off x="3094544" y="3098926"/>
            <a:ext cx="1286084" cy="934622"/>
            <a:chOff x="3823956" y="2608776"/>
            <a:chExt cx="1554713" cy="1129840"/>
          </a:xfrm>
        </p:grpSpPr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4909153E-6B00-4CFF-9572-D23198B2E9B3}"/>
                </a:ext>
              </a:extLst>
            </p:cNvPr>
            <p:cNvSpPr/>
            <p:nvPr/>
          </p:nvSpPr>
          <p:spPr>
            <a:xfrm>
              <a:off x="3823956" y="2608776"/>
              <a:ext cx="1552495" cy="1129840"/>
            </a:xfrm>
            <a:prstGeom prst="rect">
              <a:avLst/>
            </a:prstGeom>
            <a:solidFill>
              <a:srgbClr val="D9D9D9"/>
            </a:solidFill>
            <a:ln w="3175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6" name="Gerader Verbinder 45">
              <a:extLst>
                <a:ext uri="{FF2B5EF4-FFF2-40B4-BE49-F238E27FC236}">
                  <a16:creationId xmlns:a16="http://schemas.microsoft.com/office/drawing/2014/main" id="{FDCA70AE-8FC8-45E0-9F20-9824FB4999D8}"/>
                </a:ext>
              </a:extLst>
            </p:cNvPr>
            <p:cNvCxnSpPr/>
            <p:nvPr/>
          </p:nvCxnSpPr>
          <p:spPr>
            <a:xfrm>
              <a:off x="3823956" y="2890103"/>
              <a:ext cx="1553465" cy="0"/>
            </a:xfrm>
            <a:prstGeom prst="line">
              <a:avLst/>
            </a:prstGeom>
            <a:noFill/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308CF197-01EF-42E1-988E-8FB17ED83FC5}"/>
                </a:ext>
              </a:extLst>
            </p:cNvPr>
            <p:cNvSpPr/>
            <p:nvPr/>
          </p:nvSpPr>
          <p:spPr>
            <a:xfrm>
              <a:off x="3986596" y="2621130"/>
              <a:ext cx="47655" cy="268974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819B444E-4C9A-417E-BA27-240A25BBEA92}"/>
                </a:ext>
              </a:extLst>
            </p:cNvPr>
            <p:cNvSpPr/>
            <p:nvPr/>
          </p:nvSpPr>
          <p:spPr>
            <a:xfrm flipH="1">
              <a:off x="4554840" y="2711196"/>
              <a:ext cx="31697" cy="178907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594C57EA-F458-464E-A864-946215D51EFC}"/>
                </a:ext>
              </a:extLst>
            </p:cNvPr>
            <p:cNvSpPr/>
            <p:nvPr/>
          </p:nvSpPr>
          <p:spPr>
            <a:xfrm flipH="1">
              <a:off x="4211742" y="2833132"/>
              <a:ext cx="140401" cy="58767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5A031340-8616-4EDA-856C-5948D2256B86}"/>
                </a:ext>
              </a:extLst>
            </p:cNvPr>
            <p:cNvCxnSpPr/>
            <p:nvPr/>
          </p:nvCxnSpPr>
          <p:spPr>
            <a:xfrm>
              <a:off x="3823956" y="3205426"/>
              <a:ext cx="1553465" cy="0"/>
            </a:xfrm>
            <a:prstGeom prst="line">
              <a:avLst/>
            </a:prstGeom>
            <a:noFill/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01912F50-C94C-4DBD-85A2-586BE08E02AC}"/>
                </a:ext>
              </a:extLst>
            </p:cNvPr>
            <p:cNvCxnSpPr/>
            <p:nvPr/>
          </p:nvCxnSpPr>
          <p:spPr>
            <a:xfrm>
              <a:off x="3825204" y="3537721"/>
              <a:ext cx="1553465" cy="0"/>
            </a:xfrm>
            <a:prstGeom prst="line">
              <a:avLst/>
            </a:prstGeom>
            <a:noFill/>
            <a:ln w="6350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</p:cxnSp>
        <p:sp>
          <p:nvSpPr>
            <p:cNvPr id="52" name="Rechteck 51">
              <a:extLst>
                <a:ext uri="{FF2B5EF4-FFF2-40B4-BE49-F238E27FC236}">
                  <a16:creationId xmlns:a16="http://schemas.microsoft.com/office/drawing/2014/main" id="{DCFC37FB-2C68-455B-B761-85A01403F8ED}"/>
                </a:ext>
              </a:extLst>
            </p:cNvPr>
            <p:cNvSpPr/>
            <p:nvPr/>
          </p:nvSpPr>
          <p:spPr>
            <a:xfrm>
              <a:off x="4053982" y="3206987"/>
              <a:ext cx="44651" cy="125460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E3A19F2C-1736-4BC7-AFA9-5FC659356AC0}"/>
                </a:ext>
              </a:extLst>
            </p:cNvPr>
            <p:cNvSpPr/>
            <p:nvPr/>
          </p:nvSpPr>
          <p:spPr>
            <a:xfrm>
              <a:off x="4100842" y="3079367"/>
              <a:ext cx="110900" cy="133764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hteck 53">
              <a:extLst>
                <a:ext uri="{FF2B5EF4-FFF2-40B4-BE49-F238E27FC236}">
                  <a16:creationId xmlns:a16="http://schemas.microsoft.com/office/drawing/2014/main" id="{E86ED7E8-57CE-4A73-9CD3-88508EBD031D}"/>
                </a:ext>
              </a:extLst>
            </p:cNvPr>
            <p:cNvSpPr/>
            <p:nvPr/>
          </p:nvSpPr>
          <p:spPr>
            <a:xfrm>
              <a:off x="4352144" y="3087622"/>
              <a:ext cx="140740" cy="120711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696FB48F-0B31-4AB9-93F8-C42C368731DB}"/>
                </a:ext>
              </a:extLst>
            </p:cNvPr>
            <p:cNvSpPr/>
            <p:nvPr/>
          </p:nvSpPr>
          <p:spPr>
            <a:xfrm>
              <a:off x="4740302" y="3103178"/>
              <a:ext cx="263916" cy="103919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9052B2DE-470B-49CD-B69D-83C546D7E978}"/>
                </a:ext>
              </a:extLst>
            </p:cNvPr>
            <p:cNvSpPr/>
            <p:nvPr/>
          </p:nvSpPr>
          <p:spPr>
            <a:xfrm>
              <a:off x="4994483" y="3204815"/>
              <a:ext cx="183774" cy="96569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D1D88C74-ED64-4F73-8062-19D71833348A}"/>
                </a:ext>
              </a:extLst>
            </p:cNvPr>
            <p:cNvSpPr/>
            <p:nvPr/>
          </p:nvSpPr>
          <p:spPr>
            <a:xfrm>
              <a:off x="3983612" y="3415310"/>
              <a:ext cx="140740" cy="120711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E8C1B50C-4F03-458D-8945-E52C93624DAA}"/>
                </a:ext>
              </a:extLst>
            </p:cNvPr>
            <p:cNvSpPr/>
            <p:nvPr/>
          </p:nvSpPr>
          <p:spPr>
            <a:xfrm>
              <a:off x="4357069" y="3539785"/>
              <a:ext cx="135814" cy="93331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54C53373-9C29-4B51-BF1C-FE415B849302}"/>
                </a:ext>
              </a:extLst>
            </p:cNvPr>
            <p:cNvSpPr/>
            <p:nvPr/>
          </p:nvSpPr>
          <p:spPr>
            <a:xfrm>
              <a:off x="4640171" y="3415310"/>
              <a:ext cx="64354" cy="127494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hteck 59">
              <a:extLst>
                <a:ext uri="{FF2B5EF4-FFF2-40B4-BE49-F238E27FC236}">
                  <a16:creationId xmlns:a16="http://schemas.microsoft.com/office/drawing/2014/main" id="{8E626891-D1EF-44FD-B907-247960DCF9C4}"/>
                </a:ext>
              </a:extLst>
            </p:cNvPr>
            <p:cNvSpPr/>
            <p:nvPr/>
          </p:nvSpPr>
          <p:spPr>
            <a:xfrm>
              <a:off x="4897338" y="3415310"/>
              <a:ext cx="64354" cy="127494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D6DBB463-0204-4F81-9D2F-F29F64183667}"/>
                </a:ext>
              </a:extLst>
            </p:cNvPr>
            <p:cNvSpPr/>
            <p:nvPr/>
          </p:nvSpPr>
          <p:spPr>
            <a:xfrm>
              <a:off x="4970416" y="3539785"/>
              <a:ext cx="64354" cy="127494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47523932-856C-40F8-AFFF-C4950049602E}"/>
                </a:ext>
              </a:extLst>
            </p:cNvPr>
            <p:cNvSpPr/>
            <p:nvPr/>
          </p:nvSpPr>
          <p:spPr>
            <a:xfrm>
              <a:off x="5034343" y="3410225"/>
              <a:ext cx="64354" cy="127494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3" name="Pfeil nach unten 63">
            <a:extLst>
              <a:ext uri="{FF2B5EF4-FFF2-40B4-BE49-F238E27FC236}">
                <a16:creationId xmlns:a16="http://schemas.microsoft.com/office/drawing/2014/main" id="{49EE271B-D3B9-4530-B215-168A3B6CFCA1}"/>
              </a:ext>
            </a:extLst>
          </p:cNvPr>
          <p:cNvSpPr/>
          <p:nvPr/>
        </p:nvSpPr>
        <p:spPr>
          <a:xfrm rot="16200000">
            <a:off x="2111939" y="2402802"/>
            <a:ext cx="225123" cy="268019"/>
          </a:xfrm>
          <a:prstGeom prst="downArrow">
            <a:avLst/>
          </a:prstGeom>
          <a:solidFill>
            <a:srgbClr val="E7F0F9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Pfeil nach unten 64">
            <a:extLst>
              <a:ext uri="{FF2B5EF4-FFF2-40B4-BE49-F238E27FC236}">
                <a16:creationId xmlns:a16="http://schemas.microsoft.com/office/drawing/2014/main" id="{2B0A61A1-2B6C-441C-AEAB-08450FC9CEF1}"/>
              </a:ext>
            </a:extLst>
          </p:cNvPr>
          <p:cNvSpPr/>
          <p:nvPr/>
        </p:nvSpPr>
        <p:spPr>
          <a:xfrm rot="16200000">
            <a:off x="4259614" y="2389150"/>
            <a:ext cx="225123" cy="268019"/>
          </a:xfrm>
          <a:prstGeom prst="downArrow">
            <a:avLst/>
          </a:prstGeom>
          <a:solidFill>
            <a:srgbClr val="D9D9D9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Pfeil nach unten 65">
            <a:extLst>
              <a:ext uri="{FF2B5EF4-FFF2-40B4-BE49-F238E27FC236}">
                <a16:creationId xmlns:a16="http://schemas.microsoft.com/office/drawing/2014/main" id="{F07723C4-83A7-46A8-B4E6-6806584AA8FF}"/>
              </a:ext>
            </a:extLst>
          </p:cNvPr>
          <p:cNvSpPr/>
          <p:nvPr/>
        </p:nvSpPr>
        <p:spPr>
          <a:xfrm rot="16200000">
            <a:off x="6447974" y="2359158"/>
            <a:ext cx="225123" cy="268019"/>
          </a:xfrm>
          <a:prstGeom prst="downArrow">
            <a:avLst/>
          </a:prstGeom>
          <a:solidFill>
            <a:srgbClr val="D9D9D9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Parallelogramm 65">
            <a:extLst>
              <a:ext uri="{FF2B5EF4-FFF2-40B4-BE49-F238E27FC236}">
                <a16:creationId xmlns:a16="http://schemas.microsoft.com/office/drawing/2014/main" id="{5DBC5EA0-218C-4155-AA26-E99DC2893AA7}"/>
              </a:ext>
            </a:extLst>
          </p:cNvPr>
          <p:cNvSpPr/>
          <p:nvPr/>
        </p:nvSpPr>
        <p:spPr>
          <a:xfrm>
            <a:off x="292911" y="1584066"/>
            <a:ext cx="8305944" cy="360674"/>
          </a:xfrm>
          <a:prstGeom prst="parallelogram">
            <a:avLst>
              <a:gd name="adj" fmla="val 70145"/>
            </a:avLst>
          </a:prstGeom>
          <a:solidFill>
            <a:srgbClr val="5B9BD5">
              <a:alpha val="71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Textfeld 66">
            <a:extLst>
              <a:ext uri="{FF2B5EF4-FFF2-40B4-BE49-F238E27FC236}">
                <a16:creationId xmlns:a16="http://schemas.microsoft.com/office/drawing/2014/main" id="{511DC3FB-B611-409A-B10F-1107ECEDAF66}"/>
              </a:ext>
            </a:extLst>
          </p:cNvPr>
          <p:cNvSpPr txBox="1"/>
          <p:nvPr/>
        </p:nvSpPr>
        <p:spPr>
          <a:xfrm>
            <a:off x="2316661" y="4029547"/>
            <a:ext cx="1254061" cy="461665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Differentiable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Bloch simulation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echteckiger Pfeil 69">
            <a:extLst>
              <a:ext uri="{FF2B5EF4-FFF2-40B4-BE49-F238E27FC236}">
                <a16:creationId xmlns:a16="http://schemas.microsoft.com/office/drawing/2014/main" id="{29A01D24-F31E-4DA0-A0E8-74CC2197CDCB}"/>
              </a:ext>
            </a:extLst>
          </p:cNvPr>
          <p:cNvSpPr/>
          <p:nvPr/>
        </p:nvSpPr>
        <p:spPr>
          <a:xfrm rot="16200000">
            <a:off x="2604184" y="4557262"/>
            <a:ext cx="398544" cy="416069"/>
          </a:xfrm>
          <a:prstGeom prst="bentArrow">
            <a:avLst/>
          </a:prstGeom>
          <a:solidFill>
            <a:srgbClr val="D9D9D9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91058018-4B84-409A-A4D8-2150B4DF571A}"/>
              </a:ext>
            </a:extLst>
          </p:cNvPr>
          <p:cNvSpPr txBox="1"/>
          <p:nvPr/>
        </p:nvSpPr>
        <p:spPr>
          <a:xfrm>
            <a:off x="3026119" y="4508970"/>
            <a:ext cx="1364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Updates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MR sequence</a:t>
            </a: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092FDF13-0153-4664-BB20-4FA7EF96207D}"/>
              </a:ext>
            </a:extLst>
          </p:cNvPr>
          <p:cNvSpPr txBox="1"/>
          <p:nvPr/>
        </p:nvSpPr>
        <p:spPr>
          <a:xfrm>
            <a:off x="2206537" y="5185169"/>
            <a:ext cx="5501910" cy="40011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Gradient 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descent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Backpropagation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Pfeil nach unten 72">
            <a:extLst>
              <a:ext uri="{FF2B5EF4-FFF2-40B4-BE49-F238E27FC236}">
                <a16:creationId xmlns:a16="http://schemas.microsoft.com/office/drawing/2014/main" id="{D563B174-F968-4E05-AC0D-8D25E197ABC3}"/>
              </a:ext>
            </a:extLst>
          </p:cNvPr>
          <p:cNvSpPr/>
          <p:nvPr/>
        </p:nvSpPr>
        <p:spPr>
          <a:xfrm rot="5400000">
            <a:off x="4426886" y="4692664"/>
            <a:ext cx="225123" cy="414910"/>
          </a:xfrm>
          <a:prstGeom prst="downArrow">
            <a:avLst/>
          </a:prstGeom>
          <a:solidFill>
            <a:srgbClr val="D9D9D9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1D989F06-BA3B-4590-AB87-D54A43F0E3BC}"/>
              </a:ext>
            </a:extLst>
          </p:cNvPr>
          <p:cNvSpPr txBox="1"/>
          <p:nvPr/>
        </p:nvSpPr>
        <p:spPr>
          <a:xfrm>
            <a:off x="77867" y="689848"/>
            <a:ext cx="5170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Differentiable Digital </a:t>
            </a:r>
            <a:r>
              <a:rPr lang="en-US" sz="3200" noProof="0" dirty="0">
                <a:solidFill>
                  <a:schemeClr val="bg1"/>
                </a:solidFill>
                <a:latin typeface="Calibri" panose="020F0502020204030204"/>
              </a:rPr>
              <a:t>MR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Twin</a:t>
            </a:r>
          </a:p>
        </p:txBody>
      </p:sp>
      <p:pic>
        <p:nvPicPr>
          <p:cNvPr id="78" name="Grafik 77">
            <a:extLst>
              <a:ext uri="{FF2B5EF4-FFF2-40B4-BE49-F238E27FC236}">
                <a16:creationId xmlns:a16="http://schemas.microsoft.com/office/drawing/2014/main" id="{DC437228-A5C7-4849-A74C-1700483106A6}"/>
              </a:ext>
            </a:extLst>
          </p:cNvPr>
          <p:cNvPicPr/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044" t="32449" r="5296" b="50641"/>
          <a:stretch/>
        </p:blipFill>
        <p:spPr bwMode="auto">
          <a:xfrm>
            <a:off x="7459794" y="3153055"/>
            <a:ext cx="700473" cy="741056"/>
          </a:xfrm>
          <a:prstGeom prst="rect">
            <a:avLst/>
          </a:prstGeom>
        </p:spPr>
      </p:pic>
      <p:sp>
        <p:nvSpPr>
          <p:cNvPr id="74" name="Rechteck 73">
            <a:extLst>
              <a:ext uri="{FF2B5EF4-FFF2-40B4-BE49-F238E27FC236}">
                <a16:creationId xmlns:a16="http://schemas.microsoft.com/office/drawing/2014/main" id="{7425A346-6209-153A-A701-D9FDD59BD036}"/>
              </a:ext>
            </a:extLst>
          </p:cNvPr>
          <p:cNvSpPr/>
          <p:nvPr/>
        </p:nvSpPr>
        <p:spPr>
          <a:xfrm>
            <a:off x="2197209" y="2939213"/>
            <a:ext cx="1433086" cy="15520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557DAC33-3237-29C1-FABC-8A2CFE0AA8AF}"/>
              </a:ext>
            </a:extLst>
          </p:cNvPr>
          <p:cNvSpPr/>
          <p:nvPr/>
        </p:nvSpPr>
        <p:spPr>
          <a:xfrm>
            <a:off x="2156949" y="4527768"/>
            <a:ext cx="6719258" cy="1077218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Endres J, Weinmüller S, Dang HN,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Zaiss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M.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Phase distribution </a:t>
            </a:r>
            <a:r>
              <a:rPr lang="en-US" sz="1600" b="1" dirty="0">
                <a:solidFill>
                  <a:srgbClr val="FF0000"/>
                </a:solidFill>
                <a:latin typeface="Verdana"/>
              </a:rPr>
              <a:t>graphs (PDG) </a:t>
            </a:r>
            <a:r>
              <a:rPr lang="en-US" sz="1600" dirty="0">
                <a:solidFill>
                  <a:srgbClr val="000000"/>
                </a:solidFill>
                <a:latin typeface="Verdana"/>
              </a:rPr>
              <a:t>for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fast, differentiable, and spatially encoded Bloch simulations of arbitrary MRI sequences.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</a:b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Magn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Reson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Med. 2024 Apr 4. </a:t>
            </a: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doi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: 10.1002/mrm.30055.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8705C0AC-6F6A-49A3-2CFB-2491F9A8478B}"/>
              </a:ext>
            </a:extLst>
          </p:cNvPr>
          <p:cNvSpPr txBox="1"/>
          <p:nvPr/>
        </p:nvSpPr>
        <p:spPr>
          <a:xfrm>
            <a:off x="8925795" y="4543347"/>
            <a:ext cx="349162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EPG</a:t>
            </a:r>
            <a:r>
              <a:rPr lang="en-US" sz="1800" dirty="0">
                <a:solidFill>
                  <a:prstClr val="white"/>
                </a:solidFill>
              </a:rPr>
              <a:t>: echo top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de-DE" sz="1800" dirty="0">
                <a:solidFill>
                  <a:prstClr val="white"/>
                </a:solidFill>
              </a:rPr>
              <a:t>PDG</a:t>
            </a:r>
            <a:r>
              <a:rPr lang="en-US" sz="1800" dirty="0">
                <a:solidFill>
                  <a:prstClr val="white"/>
                </a:solidFill>
              </a:rPr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echo shape</a:t>
            </a:r>
          </a:p>
          <a:p>
            <a:pPr marL="742950" lvl="1" indent="-285750">
              <a:buFont typeface="Wingdings" panose="05000000000000000000" pitchFamily="2" charset="2"/>
              <a:buChar char="è"/>
              <a:defRPr/>
            </a:pPr>
            <a:r>
              <a:rPr lang="en-US" sz="1800" dirty="0">
                <a:solidFill>
                  <a:prstClr val="white"/>
                </a:solidFill>
              </a:rPr>
              <a:t>gradient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encoding     </a:t>
            </a:r>
          </a:p>
          <a:p>
            <a:pPr marL="742950" lvl="1" indent="-285750">
              <a:buFont typeface="Wingdings" panose="05000000000000000000" pitchFamily="2" charset="2"/>
              <a:buChar char="è"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B0/T2*dephasing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  <p:sp>
        <p:nvSpPr>
          <p:cNvPr id="81" name="Textfeld 80">
            <a:extLst>
              <a:ext uri="{FF2B5EF4-FFF2-40B4-BE49-F238E27FC236}">
                <a16:creationId xmlns:a16="http://schemas.microsoft.com/office/drawing/2014/main" id="{D01FAB49-2D9F-F59E-BE4B-37699184BD00}"/>
              </a:ext>
            </a:extLst>
          </p:cNvPr>
          <p:cNvSpPr txBox="1"/>
          <p:nvPr/>
        </p:nvSpPr>
        <p:spPr>
          <a:xfrm>
            <a:off x="6762022" y="2920971"/>
            <a:ext cx="434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out</a:t>
            </a:r>
          </a:p>
        </p:txBody>
      </p:sp>
      <p:sp>
        <p:nvSpPr>
          <p:cNvPr id="82" name="Textfeld 81">
            <a:extLst>
              <a:ext uri="{FF2B5EF4-FFF2-40B4-BE49-F238E27FC236}">
                <a16:creationId xmlns:a16="http://schemas.microsoft.com/office/drawing/2014/main" id="{862C4D1A-0AAC-F34E-5905-F3597B956EC8}"/>
              </a:ext>
            </a:extLst>
          </p:cNvPr>
          <p:cNvSpPr txBox="1"/>
          <p:nvPr/>
        </p:nvSpPr>
        <p:spPr>
          <a:xfrm>
            <a:off x="7675204" y="2920971"/>
            <a:ext cx="388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tgt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85DAE53-B677-5B68-60FC-1EDEC4A2E2A5}"/>
              </a:ext>
            </a:extLst>
          </p:cNvPr>
          <p:cNvSpPr txBox="1"/>
          <p:nvPr/>
        </p:nvSpPr>
        <p:spPr>
          <a:xfrm>
            <a:off x="2122668" y="5587866"/>
            <a:ext cx="4059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KomaMRI.jl</a:t>
            </a:r>
            <a:r>
              <a:rPr lang="de-DE" dirty="0">
                <a:solidFill>
                  <a:schemeClr val="bg1"/>
                </a:solidFill>
              </a:rPr>
              <a:t>, MR-STAT, …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572AA6-1E47-C0FD-4279-CDBCA1BA32C5}"/>
              </a:ext>
            </a:extLst>
          </p:cNvPr>
          <p:cNvPicPr/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94040" y="3179101"/>
            <a:ext cx="858561" cy="842744"/>
          </a:xfrm>
          <a:prstGeom prst="rect">
            <a:avLst/>
          </a:prstGeom>
        </p:spPr>
      </p:pic>
      <p:pic>
        <p:nvPicPr>
          <p:cNvPr id="73" name="Grafik 72">
            <a:extLst>
              <a:ext uri="{FF2B5EF4-FFF2-40B4-BE49-F238E27FC236}">
                <a16:creationId xmlns:a16="http://schemas.microsoft.com/office/drawing/2014/main" id="{F0719E22-CB1B-275E-9467-04DDD24ABA36}"/>
              </a:ext>
            </a:extLst>
          </p:cNvPr>
          <p:cNvPicPr/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47924" y="3168116"/>
            <a:ext cx="797182" cy="84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4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4" grpId="0" animBg="1"/>
      <p:bldP spid="75" grpId="0" animBg="1"/>
      <p:bldP spid="79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lh7-us.googleusercontent.com/RVnzZvgw5pJCazrKwZSbYQ29ZOyp808XmE-PZMAMcJcOYeCxY4drdr1-19T-qH81EedkUmYIbhWFO2tme-nj8OxssG9cs9q-2R8ZfpJW2fg07nYoKWItR1P8SGxM63D95qNwgQKXbobMUP5a73Vzujw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0" y="1403376"/>
            <a:ext cx="2477526" cy="279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822072" y="1059625"/>
            <a:ext cx="1241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SE-EPI</a:t>
            </a:r>
          </a:p>
        </p:txBody>
      </p:sp>
      <p:pic>
        <p:nvPicPr>
          <p:cNvPr id="10" name="Grafik 9"/>
          <p:cNvPicPr/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61404" y="1463749"/>
            <a:ext cx="2531403" cy="275225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feld 10"/>
          <p:cNvSpPr txBox="1"/>
          <p:nvPr/>
        </p:nvSpPr>
        <p:spPr>
          <a:xfrm>
            <a:off x="460894" y="4273570"/>
            <a:ext cx="2470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B0 distortion/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cancellation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5056033" y="1062581"/>
            <a:ext cx="2976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bSSFP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4361408" y="4310471"/>
            <a:ext cx="2620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stop band artifact</a:t>
            </a:r>
          </a:p>
        </p:txBody>
      </p:sp>
      <p:sp>
        <p:nvSpPr>
          <p:cNvPr id="2" name="Pfeil nach unten 1"/>
          <p:cNvSpPr/>
          <p:nvPr/>
        </p:nvSpPr>
        <p:spPr>
          <a:xfrm rot="11700000">
            <a:off x="1474798" y="1749873"/>
            <a:ext cx="215356" cy="1681159"/>
          </a:xfrm>
          <a:prstGeom prst="downArrow">
            <a:avLst>
              <a:gd name="adj1" fmla="val 27746"/>
              <a:gd name="adj2" fmla="val 19150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2807" y="1449310"/>
            <a:ext cx="2670774" cy="2716040"/>
          </a:xfrm>
          <a:prstGeom prst="rect">
            <a:avLst/>
          </a:prstGeom>
        </p:spPr>
      </p:pic>
      <p:sp>
        <p:nvSpPr>
          <p:cNvPr id="16" name="Textfeld 15"/>
          <p:cNvSpPr txBox="1"/>
          <p:nvPr/>
        </p:nvSpPr>
        <p:spPr>
          <a:xfrm>
            <a:off x="7744250" y="1059625"/>
            <a:ext cx="142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TSE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7T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6960657" y="4324910"/>
            <a:ext cx="2620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B1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inhom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. artifact</a:t>
            </a:r>
          </a:p>
        </p:txBody>
      </p:sp>
      <p:sp>
        <p:nvSpPr>
          <p:cNvPr id="18" name="Pfeil nach unten 17"/>
          <p:cNvSpPr/>
          <p:nvPr/>
        </p:nvSpPr>
        <p:spPr>
          <a:xfrm rot="11700000">
            <a:off x="7195961" y="2605692"/>
            <a:ext cx="179320" cy="912761"/>
          </a:xfrm>
          <a:prstGeom prst="downArrow">
            <a:avLst>
              <a:gd name="adj1" fmla="val 27746"/>
              <a:gd name="adj2" fmla="val 19150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" name="Pfeil nach unten 18"/>
          <p:cNvSpPr/>
          <p:nvPr/>
        </p:nvSpPr>
        <p:spPr>
          <a:xfrm rot="9911351">
            <a:off x="9013245" y="2637184"/>
            <a:ext cx="179320" cy="912761"/>
          </a:xfrm>
          <a:prstGeom prst="downArrow">
            <a:avLst>
              <a:gd name="adj1" fmla="val 27746"/>
              <a:gd name="adj2" fmla="val 19150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34EABC99-7086-42A9-A4D7-D3CC47431EE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89233" y="1425207"/>
            <a:ext cx="2619433" cy="2790795"/>
          </a:xfrm>
          <a:prstGeom prst="rect">
            <a:avLst/>
          </a:prstGeom>
        </p:spPr>
      </p:pic>
      <p:sp>
        <p:nvSpPr>
          <p:cNvPr id="25" name="Textfeld 24"/>
          <p:cNvSpPr txBox="1"/>
          <p:nvPr/>
        </p:nvSpPr>
        <p:spPr>
          <a:xfrm>
            <a:off x="9751394" y="4346076"/>
            <a:ext cx="2620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Motion artifact</a:t>
            </a:r>
          </a:p>
        </p:txBody>
      </p:sp>
      <p:sp>
        <p:nvSpPr>
          <p:cNvPr id="21" name="Titel 3"/>
          <p:cNvSpPr>
            <a:spLocks noGrp="1"/>
          </p:cNvSpPr>
          <p:nvPr>
            <p:ph type="title"/>
          </p:nvPr>
        </p:nvSpPr>
        <p:spPr>
          <a:xfrm>
            <a:off x="307236" y="25803"/>
            <a:ext cx="11489148" cy="1091497"/>
          </a:xfrm>
        </p:spPr>
        <p:txBody>
          <a:bodyPr/>
          <a:lstStyle/>
          <a:p>
            <a:r>
              <a:rPr lang="en-US" sz="3200" dirty="0">
                <a:solidFill>
                  <a:prstClr val="white"/>
                </a:solidFill>
              </a:rPr>
              <a:t>PDG - Fast, differentiable, and spatially encoded Bloch simulations </a:t>
            </a:r>
            <a:br>
              <a:rPr lang="en-US" sz="3200" dirty="0">
                <a:solidFill>
                  <a:prstClr val="white"/>
                </a:solidFill>
              </a:rPr>
            </a:br>
            <a:r>
              <a:rPr lang="en-US" sz="3200" dirty="0">
                <a:solidFill>
                  <a:prstClr val="white"/>
                </a:solidFill>
              </a:rPr>
              <a:t>of arbitrary MRI sequences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8B73969-3582-C4D3-A423-3C48820A025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3286" y="1456143"/>
            <a:ext cx="2043770" cy="2694768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D403202E-34EF-8BF6-4000-E4D6C66D12D4}"/>
              </a:ext>
            </a:extLst>
          </p:cNvPr>
          <p:cNvSpPr/>
          <p:nvPr/>
        </p:nvSpPr>
        <p:spPr>
          <a:xfrm>
            <a:off x="2212374" y="5712961"/>
            <a:ext cx="52779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mrzero-core.readthedocs.io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91545C1-5103-1A6E-E6D5-609FF4ACD484}"/>
              </a:ext>
            </a:extLst>
          </p:cNvPr>
          <p:cNvSpPr txBox="1"/>
          <p:nvPr/>
        </p:nvSpPr>
        <p:spPr>
          <a:xfrm>
            <a:off x="2759681" y="1051610"/>
            <a:ext cx="1241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GR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E-EPI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1F7E8EF7-5107-2E60-5603-72DA9E44DF6F}"/>
              </a:ext>
            </a:extLst>
          </p:cNvPr>
          <p:cNvSpPr txBox="1"/>
          <p:nvPr/>
        </p:nvSpPr>
        <p:spPr>
          <a:xfrm>
            <a:off x="2759681" y="4269595"/>
            <a:ext cx="1185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ghosts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5B59E49-6BCF-C87F-CEBD-25B765A95389}"/>
              </a:ext>
            </a:extLst>
          </p:cNvPr>
          <p:cNvSpPr txBox="1"/>
          <p:nvPr/>
        </p:nvSpPr>
        <p:spPr>
          <a:xfrm>
            <a:off x="10371888" y="1059625"/>
            <a:ext cx="142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FLASH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AB38CE3-A8F2-DC41-ADD8-D072FF45E4D9}"/>
              </a:ext>
            </a:extLst>
          </p:cNvPr>
          <p:cNvSpPr txBox="1"/>
          <p:nvPr/>
        </p:nvSpPr>
        <p:spPr>
          <a:xfrm>
            <a:off x="2241272" y="5142693"/>
            <a:ext cx="4240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de-D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DE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MRzeroCore</a:t>
            </a:r>
            <a:endParaRPr lang="de-DE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4" name="Grafik 23" descr="Ein Bild, das Text, Screenshot, Schrift, Grafiken enthält.&#10;&#10;KI-generierte Inhalte können fehlerhaft sein.">
            <a:extLst>
              <a:ext uri="{FF2B5EF4-FFF2-40B4-BE49-F238E27FC236}">
                <a16:creationId xmlns:a16="http://schemas.microsoft.com/office/drawing/2014/main" id="{A7E78CA7-E488-CF0C-D985-5C3AE4886E57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12292" y="4912359"/>
            <a:ext cx="1928980" cy="194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27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52442F-5ECD-9641-F32D-A8F884BBA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26BC319-DDF2-B172-7C1E-0C47AEEE915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69040" y="6600000"/>
            <a:ext cx="959875" cy="1920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1E77C4-F13C-4261-8B14-6DABA109B117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10408D-A089-37DD-A5D2-580AF7207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90" y="205366"/>
            <a:ext cx="11907409" cy="1213919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Task 1: </a:t>
            </a:r>
            <a:r>
              <a:rPr lang="de-DE" dirty="0" err="1">
                <a:solidFill>
                  <a:schemeClr val="bg1"/>
                </a:solidFill>
              </a:rPr>
              <a:t>re-invent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encoding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31012BF7-15F7-5D79-0342-460D4D111317}"/>
              </a:ext>
            </a:extLst>
          </p:cNvPr>
          <p:cNvGrpSpPr/>
          <p:nvPr/>
        </p:nvGrpSpPr>
        <p:grpSpPr>
          <a:xfrm>
            <a:off x="292103" y="1560812"/>
            <a:ext cx="8298430" cy="2913602"/>
            <a:chOff x="1530567" y="1746473"/>
            <a:chExt cx="11221011" cy="3522174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02A3209-75CF-0BAA-969E-1C1FE5FC53A9}"/>
                </a:ext>
              </a:extLst>
            </p:cNvPr>
            <p:cNvSpPr/>
            <p:nvPr/>
          </p:nvSpPr>
          <p:spPr>
            <a:xfrm>
              <a:off x="1530567" y="2189186"/>
              <a:ext cx="2588443" cy="3075842"/>
            </a:xfrm>
            <a:prstGeom prst="rect">
              <a:avLst/>
            </a:prstGeom>
            <a:solidFill>
              <a:srgbClr val="E7F0F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2A2E016F-50B5-16B6-1C1F-A438A71041DA}"/>
                </a:ext>
              </a:extLst>
            </p:cNvPr>
            <p:cNvSpPr/>
            <p:nvPr/>
          </p:nvSpPr>
          <p:spPr>
            <a:xfrm>
              <a:off x="4118142" y="2194466"/>
              <a:ext cx="2962919" cy="3069917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0B58B24F-AF21-F74F-56F0-31A922199AEB}"/>
                </a:ext>
              </a:extLst>
            </p:cNvPr>
            <p:cNvSpPr/>
            <p:nvPr/>
          </p:nvSpPr>
          <p:spPr>
            <a:xfrm>
              <a:off x="7081063" y="2194466"/>
              <a:ext cx="2855635" cy="3074181"/>
            </a:xfrm>
            <a:prstGeom prst="rect">
              <a:avLst/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Parallelogramm 10">
              <a:extLst>
                <a:ext uri="{FF2B5EF4-FFF2-40B4-BE49-F238E27FC236}">
                  <a16:creationId xmlns:a16="http://schemas.microsoft.com/office/drawing/2014/main" id="{ED731336-3471-204C-A6F7-879FAD43FE23}"/>
                </a:ext>
              </a:extLst>
            </p:cNvPr>
            <p:cNvSpPr/>
            <p:nvPr/>
          </p:nvSpPr>
          <p:spPr>
            <a:xfrm>
              <a:off x="4117013" y="1927787"/>
              <a:ext cx="3238162" cy="273519"/>
            </a:xfrm>
            <a:prstGeom prst="parallelogram">
              <a:avLst>
                <a:gd name="adj" fmla="val 70145"/>
              </a:avLst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Parallelogramm 12">
              <a:extLst>
                <a:ext uri="{FF2B5EF4-FFF2-40B4-BE49-F238E27FC236}">
                  <a16:creationId xmlns:a16="http://schemas.microsoft.com/office/drawing/2014/main" id="{79E215A1-57AB-271E-4DE9-7E53D1CDA744}"/>
                </a:ext>
              </a:extLst>
            </p:cNvPr>
            <p:cNvSpPr/>
            <p:nvPr/>
          </p:nvSpPr>
          <p:spPr>
            <a:xfrm>
              <a:off x="7080631" y="1927141"/>
              <a:ext cx="3085820" cy="271625"/>
            </a:xfrm>
            <a:prstGeom prst="parallelogram">
              <a:avLst>
                <a:gd name="adj" fmla="val 70145"/>
              </a:avLst>
            </a:prstGeom>
            <a:solidFill>
              <a:srgbClr val="FFC000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Parallelogramm 13">
              <a:extLst>
                <a:ext uri="{FF2B5EF4-FFF2-40B4-BE49-F238E27FC236}">
                  <a16:creationId xmlns:a16="http://schemas.microsoft.com/office/drawing/2014/main" id="{086D9876-6F4C-F52A-E0CB-233416889E6A}"/>
                </a:ext>
              </a:extLst>
            </p:cNvPr>
            <p:cNvSpPr/>
            <p:nvPr/>
          </p:nvSpPr>
          <p:spPr>
            <a:xfrm rot="5400000" flipV="1">
              <a:off x="10817641" y="3326953"/>
              <a:ext cx="3514418" cy="353457"/>
            </a:xfrm>
            <a:prstGeom prst="parallelogram">
              <a:avLst>
                <a:gd name="adj" fmla="val 144502"/>
              </a:avLst>
            </a:prstGeom>
            <a:solidFill>
              <a:srgbClr val="C2D9F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C0119CD-E9E2-F6F7-5844-336C06414FF6}"/>
                </a:ext>
              </a:extLst>
            </p:cNvPr>
            <p:cNvSpPr/>
            <p:nvPr/>
          </p:nvSpPr>
          <p:spPr>
            <a:xfrm>
              <a:off x="9936698" y="2188570"/>
              <a:ext cx="2466182" cy="3080077"/>
            </a:xfrm>
            <a:prstGeom prst="rect">
              <a:avLst/>
            </a:prstGeom>
            <a:solidFill>
              <a:srgbClr val="E7F0F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F104C65F-AE16-9B80-0319-F1BD6C62626B}"/>
                </a:ext>
              </a:extLst>
            </p:cNvPr>
            <p:cNvCxnSpPr/>
            <p:nvPr/>
          </p:nvCxnSpPr>
          <p:spPr>
            <a:xfrm>
              <a:off x="1530567" y="2198730"/>
              <a:ext cx="10872313" cy="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>
                  <a:lumMod val="75000"/>
                  <a:lumOff val="25000"/>
                  <a:alpha val="40000"/>
                </a:sysClr>
              </a:solidFill>
              <a:prstDash val="solid"/>
              <a:miter lim="800000"/>
            </a:ln>
            <a:effectLst/>
          </p:spPr>
        </p:cxnSp>
      </p:grpSp>
      <p:sp>
        <p:nvSpPr>
          <p:cNvPr id="17" name="Rechteckiger Pfeil 16">
            <a:extLst>
              <a:ext uri="{FF2B5EF4-FFF2-40B4-BE49-F238E27FC236}">
                <a16:creationId xmlns:a16="http://schemas.microsoft.com/office/drawing/2014/main" id="{A9001068-49E6-B74B-0BDE-AE4AA0A6EF66}"/>
              </a:ext>
            </a:extLst>
          </p:cNvPr>
          <p:cNvSpPr/>
          <p:nvPr/>
        </p:nvSpPr>
        <p:spPr>
          <a:xfrm flipH="1" flipV="1">
            <a:off x="6845374" y="4620494"/>
            <a:ext cx="773482" cy="421823"/>
          </a:xfrm>
          <a:prstGeom prst="bentArrow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61AC4C68-B26F-8FEC-16E4-9928376F61BE}"/>
                  </a:ext>
                </a:extLst>
              </p:cNvPr>
              <p:cNvSpPr txBox="1"/>
              <p:nvPr/>
            </p:nvSpPr>
            <p:spPr>
              <a:xfrm>
                <a:off x="6639213" y="4156336"/>
                <a:ext cx="13203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Loss:</a:t>
                </a:r>
                <a14:m>
                  <m:oMath xmlns:m="http://schemas.openxmlformats.org/officeDocument/2006/math">
                    <m:r>
                      <a:rPr kumimoji="0" lang="de-DE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d>
                      <m:dPr>
                        <m:begChr m:val="‖"/>
                        <m:endChr m:val="‖"/>
                        <m:ctrlP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kumimoji="0" lang="en-US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rPr>
                          <m:t>out</m:t>
                        </m:r>
                        <m:r>
                          <m:rPr>
                            <m:nor/>
                          </m:rPr>
                          <a:rPr kumimoji="0" lang="en-US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kumimoji="0" lang="en-US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rPr>
                          <m:t>t</m:t>
                        </m:r>
                        <m:r>
                          <m:rPr>
                            <m:nor/>
                          </m:rPr>
                          <a:rPr kumimoji="0" lang="de-DE" sz="1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rPr>
                          <m:t>g</m:t>
                        </m:r>
                        <m:r>
                          <m:rPr>
                            <m:nor/>
                          </m:rPr>
                          <a:rPr kumimoji="0" lang="en-US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libri" panose="020F0502020204030204"/>
                            <a:ea typeface="+mn-ea"/>
                            <a:cs typeface="+mn-cs"/>
                          </a:rPr>
                          <m:t>t</m:t>
                        </m:r>
                      </m:e>
                    </m:d>
                  </m:oMath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61AC4C68-B26F-8FEC-16E4-9928376F6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213" y="4156336"/>
                <a:ext cx="1320361" cy="307777"/>
              </a:xfrm>
              <a:prstGeom prst="rect">
                <a:avLst/>
              </a:prstGeom>
              <a:blipFill>
                <a:blip r:embed="rId3"/>
                <a:stretch>
                  <a:fillRect l="-1382" t="-4000" b="-2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FBD6C236-5DAC-A1AF-8388-3FA734609A25}"/>
              </a:ext>
            </a:extLst>
          </p:cNvPr>
          <p:cNvGrpSpPr/>
          <p:nvPr/>
        </p:nvGrpSpPr>
        <p:grpSpPr>
          <a:xfrm>
            <a:off x="2308299" y="3088324"/>
            <a:ext cx="684450" cy="911316"/>
            <a:chOff x="606264" y="1111852"/>
            <a:chExt cx="3325091" cy="4343214"/>
          </a:xfrm>
          <a:solidFill>
            <a:sysClr val="windowText" lastClr="000000"/>
          </a:solidFill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1A461E87-BB2A-F92E-47C0-A3F763DC5169}"/>
                </a:ext>
              </a:extLst>
            </p:cNvPr>
            <p:cNvSpPr/>
            <p:nvPr/>
          </p:nvSpPr>
          <p:spPr>
            <a:xfrm>
              <a:off x="606264" y="1226927"/>
              <a:ext cx="3325091" cy="3325091"/>
            </a:xfrm>
            <a:prstGeom prst="ellipse">
              <a:avLst/>
            </a:prstGeom>
            <a:grpFill/>
            <a:ln w="28575" cap="flat" cmpd="sng" algn="ctr">
              <a:solidFill>
                <a:srgbClr val="92D05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3907E7B5-4E97-862D-8682-C8D065DC88CA}"/>
                </a:ext>
              </a:extLst>
            </p:cNvPr>
            <p:cNvSpPr/>
            <p:nvPr/>
          </p:nvSpPr>
          <p:spPr>
            <a:xfrm rot="19667097">
              <a:off x="935592" y="1597096"/>
              <a:ext cx="2662914" cy="2662914"/>
            </a:xfrm>
            <a:prstGeom prst="ellipse">
              <a:avLst/>
            </a:prstGeom>
            <a:grpFill/>
            <a:ln w="28575" cap="flat" cmpd="sng" algn="ctr">
              <a:solidFill>
                <a:srgbClr val="92D050"/>
              </a:solidFill>
              <a:prstDash val="dashDot"/>
              <a:miter lim="800000"/>
            </a:ln>
            <a:effectLst/>
          </p:spPr>
          <p:txBody>
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9396EFCC-8EDD-0B79-C77B-DCE094573DB8}"/>
                </a:ext>
              </a:extLst>
            </p:cNvPr>
            <p:cNvSpPr/>
            <p:nvPr/>
          </p:nvSpPr>
          <p:spPr>
            <a:xfrm>
              <a:off x="1317230" y="1970321"/>
              <a:ext cx="1926715" cy="1926715"/>
            </a:xfrm>
            <a:prstGeom prst="ellipse">
              <a:avLst/>
            </a:prstGeom>
            <a:grpFill/>
            <a:ln w="28575" cap="flat" cmpd="sng" algn="ctr">
              <a:solidFill>
                <a:srgbClr val="92D05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4D42A847-E0C9-1D5C-1286-9C19F8763847}"/>
                </a:ext>
              </a:extLst>
            </p:cNvPr>
            <p:cNvSpPr/>
            <p:nvPr/>
          </p:nvSpPr>
          <p:spPr>
            <a:xfrm>
              <a:off x="1782325" y="2425771"/>
              <a:ext cx="962170" cy="962170"/>
            </a:xfrm>
            <a:prstGeom prst="ellipse">
              <a:avLst/>
            </a:prstGeom>
            <a:solidFill>
              <a:sysClr val="window" lastClr="FFFFFF"/>
            </a:solidFill>
            <a:ln w="28575" cap="flat" cmpd="sng" algn="ctr">
              <a:solidFill>
                <a:srgbClr val="92D050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Gleichschenkliges Dreieck 23">
              <a:extLst>
                <a:ext uri="{FF2B5EF4-FFF2-40B4-BE49-F238E27FC236}">
                  <a16:creationId xmlns:a16="http://schemas.microsoft.com/office/drawing/2014/main" id="{A367A47C-A57E-2341-CE82-0DCD50CE5DBF}"/>
                </a:ext>
              </a:extLst>
            </p:cNvPr>
            <p:cNvSpPr/>
            <p:nvPr/>
          </p:nvSpPr>
          <p:spPr>
            <a:xfrm rot="10800000">
              <a:off x="1969588" y="1111852"/>
              <a:ext cx="554860" cy="521373"/>
            </a:xfrm>
            <a:prstGeom prst="triangle">
              <a:avLst/>
            </a:prstGeom>
            <a:solidFill>
              <a:sysClr val="windowText" lastClr="000000"/>
            </a:solidFill>
            <a:ln w="28575" cap="rnd" cmpd="sng" algn="ctr">
              <a:solidFill>
                <a:srgbClr val="92D050"/>
              </a:solidFill>
              <a:prstDash val="solid"/>
              <a:round/>
            </a:ln>
            <a:effectLst/>
          </p:spPr>
          <p:txBody>
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6040CAF8-5617-C680-1EE7-728B5863D938}"/>
                </a:ext>
              </a:extLst>
            </p:cNvPr>
            <p:cNvGrpSpPr/>
            <p:nvPr/>
          </p:nvGrpSpPr>
          <p:grpSpPr>
            <a:xfrm>
              <a:off x="1106194" y="3585695"/>
              <a:ext cx="2449805" cy="1869371"/>
              <a:chOff x="4879909" y="3759870"/>
              <a:chExt cx="2715209" cy="2146408"/>
            </a:xfrm>
            <a:grpFill/>
          </p:grpSpPr>
          <p:sp>
            <p:nvSpPr>
              <p:cNvPr id="26" name="Rechteck 9">
                <a:extLst>
                  <a:ext uri="{FF2B5EF4-FFF2-40B4-BE49-F238E27FC236}">
                    <a16:creationId xmlns:a16="http://schemas.microsoft.com/office/drawing/2014/main" id="{2900DC41-C985-4AB2-CF8B-B2DA582C79B5}"/>
                  </a:ext>
                </a:extLst>
              </p:cNvPr>
              <p:cNvSpPr/>
              <p:nvPr/>
            </p:nvSpPr>
            <p:spPr>
              <a:xfrm>
                <a:off x="4889241" y="3760645"/>
                <a:ext cx="2705877" cy="1330341"/>
              </a:xfrm>
              <a:custGeom>
                <a:avLst/>
                <a:gdLst>
                  <a:gd name="connsiteX0" fmla="*/ 0 w 1166326"/>
                  <a:gd name="connsiteY0" fmla="*/ 0 h 2132196"/>
                  <a:gd name="connsiteX1" fmla="*/ 1166326 w 1166326"/>
                  <a:gd name="connsiteY1" fmla="*/ 0 h 2132196"/>
                  <a:gd name="connsiteX2" fmla="*/ 1166326 w 1166326"/>
                  <a:gd name="connsiteY2" fmla="*/ 2132196 h 2132196"/>
                  <a:gd name="connsiteX3" fmla="*/ 0 w 1166326"/>
                  <a:gd name="connsiteY3" fmla="*/ 2132196 h 2132196"/>
                  <a:gd name="connsiteX4" fmla="*/ 0 w 1166326"/>
                  <a:gd name="connsiteY4" fmla="*/ 0 h 2132196"/>
                  <a:gd name="connsiteX0" fmla="*/ 401216 w 1166326"/>
                  <a:gd name="connsiteY0" fmla="*/ 65314 h 2132196"/>
                  <a:gd name="connsiteX1" fmla="*/ 1166326 w 1166326"/>
                  <a:gd name="connsiteY1" fmla="*/ 0 h 2132196"/>
                  <a:gd name="connsiteX2" fmla="*/ 1166326 w 1166326"/>
                  <a:gd name="connsiteY2" fmla="*/ 2132196 h 2132196"/>
                  <a:gd name="connsiteX3" fmla="*/ 0 w 1166326"/>
                  <a:gd name="connsiteY3" fmla="*/ 2132196 h 2132196"/>
                  <a:gd name="connsiteX4" fmla="*/ 401216 w 1166326"/>
                  <a:gd name="connsiteY4" fmla="*/ 65314 h 2132196"/>
                  <a:gd name="connsiteX0" fmla="*/ 401216 w 1166326"/>
                  <a:gd name="connsiteY0" fmla="*/ 0 h 2066882"/>
                  <a:gd name="connsiteX1" fmla="*/ 933060 w 1166326"/>
                  <a:gd name="connsiteY1" fmla="*/ 9331 h 2066882"/>
                  <a:gd name="connsiteX2" fmla="*/ 1166326 w 1166326"/>
                  <a:gd name="connsiteY2" fmla="*/ 2066882 h 2066882"/>
                  <a:gd name="connsiteX3" fmla="*/ 0 w 1166326"/>
                  <a:gd name="connsiteY3" fmla="*/ 2066882 h 2066882"/>
                  <a:gd name="connsiteX4" fmla="*/ 401216 w 1166326"/>
                  <a:gd name="connsiteY4" fmla="*/ 0 h 2066882"/>
                  <a:gd name="connsiteX0" fmla="*/ 322021 w 1166326"/>
                  <a:gd name="connsiteY0" fmla="*/ 110259 h 2057551"/>
                  <a:gd name="connsiteX1" fmla="*/ 933060 w 1166326"/>
                  <a:gd name="connsiteY1" fmla="*/ 0 h 2057551"/>
                  <a:gd name="connsiteX2" fmla="*/ 1166326 w 1166326"/>
                  <a:gd name="connsiteY2" fmla="*/ 2057551 h 2057551"/>
                  <a:gd name="connsiteX3" fmla="*/ 0 w 1166326"/>
                  <a:gd name="connsiteY3" fmla="*/ 2057551 h 2057551"/>
                  <a:gd name="connsiteX4" fmla="*/ 322021 w 1166326"/>
                  <a:gd name="connsiteY4" fmla="*/ 110259 h 2057551"/>
                  <a:gd name="connsiteX0" fmla="*/ 322021 w 1166326"/>
                  <a:gd name="connsiteY0" fmla="*/ 0 h 1947292"/>
                  <a:gd name="connsiteX1" fmla="*/ 821467 w 1166326"/>
                  <a:gd name="connsiteY1" fmla="*/ 39228 h 1947292"/>
                  <a:gd name="connsiteX2" fmla="*/ 1166326 w 1166326"/>
                  <a:gd name="connsiteY2" fmla="*/ 1947292 h 1947292"/>
                  <a:gd name="connsiteX3" fmla="*/ 0 w 1166326"/>
                  <a:gd name="connsiteY3" fmla="*/ 1947292 h 1947292"/>
                  <a:gd name="connsiteX4" fmla="*/ 322021 w 1166326"/>
                  <a:gd name="connsiteY4" fmla="*/ 0 h 1947292"/>
                  <a:gd name="connsiteX0" fmla="*/ 322021 w 1166326"/>
                  <a:gd name="connsiteY0" fmla="*/ 5619 h 1952911"/>
                  <a:gd name="connsiteX1" fmla="*/ 839466 w 1166326"/>
                  <a:gd name="connsiteY1" fmla="*/ 0 h 1952911"/>
                  <a:gd name="connsiteX2" fmla="*/ 1166326 w 1166326"/>
                  <a:gd name="connsiteY2" fmla="*/ 1952911 h 1952911"/>
                  <a:gd name="connsiteX3" fmla="*/ 0 w 1166326"/>
                  <a:gd name="connsiteY3" fmla="*/ 1952911 h 1952911"/>
                  <a:gd name="connsiteX4" fmla="*/ 322021 w 1166326"/>
                  <a:gd name="connsiteY4" fmla="*/ 5619 h 1952911"/>
                  <a:gd name="connsiteX0" fmla="*/ 322021 w 1090731"/>
                  <a:gd name="connsiteY0" fmla="*/ 5619 h 1952911"/>
                  <a:gd name="connsiteX1" fmla="*/ 839466 w 1090731"/>
                  <a:gd name="connsiteY1" fmla="*/ 0 h 1952911"/>
                  <a:gd name="connsiteX2" fmla="*/ 1090731 w 1090731"/>
                  <a:gd name="connsiteY2" fmla="*/ 1937962 h 1952911"/>
                  <a:gd name="connsiteX3" fmla="*/ 0 w 1090731"/>
                  <a:gd name="connsiteY3" fmla="*/ 1952911 h 1952911"/>
                  <a:gd name="connsiteX4" fmla="*/ 322021 w 1090731"/>
                  <a:gd name="connsiteY4" fmla="*/ 5619 h 1952911"/>
                  <a:gd name="connsiteX0" fmla="*/ 322021 w 1115929"/>
                  <a:gd name="connsiteY0" fmla="*/ 5619 h 1967859"/>
                  <a:gd name="connsiteX1" fmla="*/ 839466 w 1115929"/>
                  <a:gd name="connsiteY1" fmla="*/ 0 h 1967859"/>
                  <a:gd name="connsiteX2" fmla="*/ 1115929 w 1115929"/>
                  <a:gd name="connsiteY2" fmla="*/ 1967859 h 1967859"/>
                  <a:gd name="connsiteX3" fmla="*/ 0 w 1115929"/>
                  <a:gd name="connsiteY3" fmla="*/ 1952911 h 1967859"/>
                  <a:gd name="connsiteX4" fmla="*/ 322021 w 1115929"/>
                  <a:gd name="connsiteY4" fmla="*/ 5619 h 1967859"/>
                  <a:gd name="connsiteX0" fmla="*/ 225636 w 1019544"/>
                  <a:gd name="connsiteY0" fmla="*/ 5619 h 1967859"/>
                  <a:gd name="connsiteX1" fmla="*/ 743081 w 1019544"/>
                  <a:gd name="connsiteY1" fmla="*/ 0 h 1967859"/>
                  <a:gd name="connsiteX2" fmla="*/ 1019544 w 1019544"/>
                  <a:gd name="connsiteY2" fmla="*/ 1967859 h 1967859"/>
                  <a:gd name="connsiteX3" fmla="*/ 0 w 1019544"/>
                  <a:gd name="connsiteY3" fmla="*/ 1952912 h 1967859"/>
                  <a:gd name="connsiteX4" fmla="*/ 225636 w 1019544"/>
                  <a:gd name="connsiteY4" fmla="*/ 5619 h 1967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9544" h="1967859">
                    <a:moveTo>
                      <a:pt x="225636" y="5619"/>
                    </a:moveTo>
                    <a:lnTo>
                      <a:pt x="743081" y="0"/>
                    </a:lnTo>
                    <a:lnTo>
                      <a:pt x="1019544" y="1967859"/>
                    </a:lnTo>
                    <a:lnTo>
                      <a:pt x="0" y="1952912"/>
                    </a:lnTo>
                    <a:lnTo>
                      <a:pt x="225636" y="5619"/>
                    </a:lnTo>
                    <a:close/>
                  </a:path>
                </a:pathLst>
              </a:custGeom>
              <a:grpFill/>
              <a:ln w="28575" cap="flat" cmpd="sng" algn="ctr">
                <a:solidFill>
                  <a:srgbClr val="92D050"/>
                </a:solidFill>
                <a:prstDash val="solid"/>
                <a:round/>
              </a:ln>
              <a:effectLst/>
            </p:spPr>
            <p:txBody>
  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Abgerundetes Rechteck 10">
                <a:extLst>
                  <a:ext uri="{FF2B5EF4-FFF2-40B4-BE49-F238E27FC236}">
                    <a16:creationId xmlns:a16="http://schemas.microsoft.com/office/drawing/2014/main" id="{F3763B84-9388-58B6-F205-11D5C458403E}"/>
                  </a:ext>
                </a:extLst>
              </p:cNvPr>
              <p:cNvSpPr/>
              <p:nvPr/>
            </p:nvSpPr>
            <p:spPr>
              <a:xfrm>
                <a:off x="4879909" y="5110424"/>
                <a:ext cx="2705877" cy="459742"/>
              </a:xfrm>
              <a:custGeom>
                <a:avLst/>
                <a:gdLst>
                  <a:gd name="connsiteX0" fmla="*/ 0 w 2705877"/>
                  <a:gd name="connsiteY0" fmla="*/ 76381 h 458276"/>
                  <a:gd name="connsiteX1" fmla="*/ 76381 w 2705877"/>
                  <a:gd name="connsiteY1" fmla="*/ 0 h 458276"/>
                  <a:gd name="connsiteX2" fmla="*/ 2629496 w 2705877"/>
                  <a:gd name="connsiteY2" fmla="*/ 0 h 458276"/>
                  <a:gd name="connsiteX3" fmla="*/ 2705877 w 2705877"/>
                  <a:gd name="connsiteY3" fmla="*/ 76381 h 458276"/>
                  <a:gd name="connsiteX4" fmla="*/ 2705877 w 2705877"/>
                  <a:gd name="connsiteY4" fmla="*/ 381895 h 458276"/>
                  <a:gd name="connsiteX5" fmla="*/ 2629496 w 2705877"/>
                  <a:gd name="connsiteY5" fmla="*/ 458276 h 458276"/>
                  <a:gd name="connsiteX6" fmla="*/ 76381 w 2705877"/>
                  <a:gd name="connsiteY6" fmla="*/ 458276 h 458276"/>
                  <a:gd name="connsiteX7" fmla="*/ 0 w 2705877"/>
                  <a:gd name="connsiteY7" fmla="*/ 381895 h 458276"/>
                  <a:gd name="connsiteX8" fmla="*/ 0 w 2705877"/>
                  <a:gd name="connsiteY8" fmla="*/ 76381 h 458276"/>
                  <a:gd name="connsiteX0" fmla="*/ 0 w 2705877"/>
                  <a:gd name="connsiteY0" fmla="*/ 76381 h 458276"/>
                  <a:gd name="connsiteX1" fmla="*/ 76381 w 2705877"/>
                  <a:gd name="connsiteY1" fmla="*/ 0 h 458276"/>
                  <a:gd name="connsiteX2" fmla="*/ 2629496 w 2705877"/>
                  <a:gd name="connsiteY2" fmla="*/ 0 h 458276"/>
                  <a:gd name="connsiteX3" fmla="*/ 2705877 w 2705877"/>
                  <a:gd name="connsiteY3" fmla="*/ 76381 h 458276"/>
                  <a:gd name="connsiteX4" fmla="*/ 2705877 w 2705877"/>
                  <a:gd name="connsiteY4" fmla="*/ 381895 h 458276"/>
                  <a:gd name="connsiteX5" fmla="*/ 2629496 w 2705877"/>
                  <a:gd name="connsiteY5" fmla="*/ 458276 h 458276"/>
                  <a:gd name="connsiteX6" fmla="*/ 328308 w 2705877"/>
                  <a:gd name="connsiteY6" fmla="*/ 458276 h 458276"/>
                  <a:gd name="connsiteX7" fmla="*/ 0 w 2705877"/>
                  <a:gd name="connsiteY7" fmla="*/ 381895 h 458276"/>
                  <a:gd name="connsiteX8" fmla="*/ 0 w 2705877"/>
                  <a:gd name="connsiteY8" fmla="*/ 76381 h 458276"/>
                  <a:gd name="connsiteX0" fmla="*/ 0 w 2705877"/>
                  <a:gd name="connsiteY0" fmla="*/ 76381 h 462134"/>
                  <a:gd name="connsiteX1" fmla="*/ 76381 w 2705877"/>
                  <a:gd name="connsiteY1" fmla="*/ 0 h 462134"/>
                  <a:gd name="connsiteX2" fmla="*/ 2629496 w 2705877"/>
                  <a:gd name="connsiteY2" fmla="*/ 0 h 462134"/>
                  <a:gd name="connsiteX3" fmla="*/ 2705877 w 2705877"/>
                  <a:gd name="connsiteY3" fmla="*/ 76381 h 462134"/>
                  <a:gd name="connsiteX4" fmla="*/ 2705877 w 2705877"/>
                  <a:gd name="connsiteY4" fmla="*/ 381895 h 462134"/>
                  <a:gd name="connsiteX5" fmla="*/ 2629496 w 2705877"/>
                  <a:gd name="connsiteY5" fmla="*/ 458276 h 462134"/>
                  <a:gd name="connsiteX6" fmla="*/ 328308 w 2705877"/>
                  <a:gd name="connsiteY6" fmla="*/ 458276 h 462134"/>
                  <a:gd name="connsiteX7" fmla="*/ 0 w 2705877"/>
                  <a:gd name="connsiteY7" fmla="*/ 381895 h 462134"/>
                  <a:gd name="connsiteX8" fmla="*/ 0 w 2705877"/>
                  <a:gd name="connsiteY8" fmla="*/ 76381 h 462134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381895 h 459742"/>
                  <a:gd name="connsiteX5" fmla="*/ 2629496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269928 h 459742"/>
                  <a:gd name="connsiteX5" fmla="*/ 2629496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269928 h 459742"/>
                  <a:gd name="connsiteX5" fmla="*/ 2405561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269928 h 459742"/>
                  <a:gd name="connsiteX5" fmla="*/ 2405561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269928 h 459742"/>
                  <a:gd name="connsiteX5" fmla="*/ 2405561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  <a:gd name="connsiteX0" fmla="*/ 0 w 2705877"/>
                  <a:gd name="connsiteY0" fmla="*/ 76381 h 459742"/>
                  <a:gd name="connsiteX1" fmla="*/ 76381 w 2705877"/>
                  <a:gd name="connsiteY1" fmla="*/ 0 h 459742"/>
                  <a:gd name="connsiteX2" fmla="*/ 2629496 w 2705877"/>
                  <a:gd name="connsiteY2" fmla="*/ 0 h 459742"/>
                  <a:gd name="connsiteX3" fmla="*/ 2705877 w 2705877"/>
                  <a:gd name="connsiteY3" fmla="*/ 76381 h 459742"/>
                  <a:gd name="connsiteX4" fmla="*/ 2705877 w 2705877"/>
                  <a:gd name="connsiteY4" fmla="*/ 269928 h 459742"/>
                  <a:gd name="connsiteX5" fmla="*/ 2405561 w 2705877"/>
                  <a:gd name="connsiteY5" fmla="*/ 458276 h 459742"/>
                  <a:gd name="connsiteX6" fmla="*/ 328308 w 2705877"/>
                  <a:gd name="connsiteY6" fmla="*/ 458276 h 459742"/>
                  <a:gd name="connsiteX7" fmla="*/ 0 w 2705877"/>
                  <a:gd name="connsiteY7" fmla="*/ 269928 h 459742"/>
                  <a:gd name="connsiteX8" fmla="*/ 0 w 2705877"/>
                  <a:gd name="connsiteY8" fmla="*/ 76381 h 459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05877" h="459742">
                    <a:moveTo>
                      <a:pt x="0" y="76381"/>
                    </a:moveTo>
                    <a:cubicBezTo>
                      <a:pt x="0" y="34197"/>
                      <a:pt x="34197" y="0"/>
                      <a:pt x="76381" y="0"/>
                    </a:cubicBezTo>
                    <a:lnTo>
                      <a:pt x="2629496" y="0"/>
                    </a:lnTo>
                    <a:cubicBezTo>
                      <a:pt x="2671680" y="0"/>
                      <a:pt x="2705877" y="34197"/>
                      <a:pt x="2705877" y="76381"/>
                    </a:cubicBezTo>
                    <a:lnTo>
                      <a:pt x="2705877" y="269928"/>
                    </a:lnTo>
                    <a:cubicBezTo>
                      <a:pt x="2705877" y="312112"/>
                      <a:pt x="2578373" y="467607"/>
                      <a:pt x="2405561" y="458276"/>
                    </a:cubicBezTo>
                    <a:lnTo>
                      <a:pt x="328308" y="458276"/>
                    </a:lnTo>
                    <a:cubicBezTo>
                      <a:pt x="118173" y="476937"/>
                      <a:pt x="0" y="312112"/>
                      <a:pt x="0" y="269928"/>
                    </a:cubicBezTo>
                    <a:lnTo>
                      <a:pt x="0" y="76381"/>
                    </a:lnTo>
                    <a:close/>
                  </a:path>
                </a:pathLst>
              </a:custGeom>
              <a:grpFill/>
              <a:ln w="28575" cap="flat" cmpd="sng" algn="ctr">
                <a:solidFill>
                  <a:srgbClr val="92D050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9DC71FCB-A3EB-B039-55EA-0FE40BDF7700}"/>
                  </a:ext>
                </a:extLst>
              </p:cNvPr>
              <p:cNvSpPr/>
              <p:nvPr/>
            </p:nvSpPr>
            <p:spPr>
              <a:xfrm>
                <a:off x="5449077" y="5570166"/>
                <a:ext cx="1586204" cy="336112"/>
              </a:xfrm>
              <a:prstGeom prst="rect">
                <a:avLst/>
              </a:prstGeom>
              <a:grpFill/>
              <a:ln w="28575" cap="flat" cmpd="sng" algn="ctr">
                <a:solidFill>
                  <a:srgbClr val="92D050"/>
                </a:solidFill>
                <a:prstDash val="solid"/>
                <a:round/>
              </a:ln>
              <a:effectLst/>
            </p:spPr>
            <p:txBody>
  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Trapezoid 15">
                <a:extLst>
                  <a:ext uri="{FF2B5EF4-FFF2-40B4-BE49-F238E27FC236}">
                    <a16:creationId xmlns:a16="http://schemas.microsoft.com/office/drawing/2014/main" id="{F9C8C0C8-B18E-A5B1-31B8-6DEF156BD43D}"/>
                  </a:ext>
                </a:extLst>
              </p:cNvPr>
              <p:cNvSpPr/>
              <p:nvPr/>
            </p:nvSpPr>
            <p:spPr>
              <a:xfrm>
                <a:off x="5869810" y="3759870"/>
                <a:ext cx="642959" cy="362505"/>
              </a:xfrm>
              <a:custGeom>
                <a:avLst/>
                <a:gdLst>
                  <a:gd name="connsiteX0" fmla="*/ 0 w 767847"/>
                  <a:gd name="connsiteY0" fmla="*/ 382924 h 382924"/>
                  <a:gd name="connsiteX1" fmla="*/ 95731 w 767847"/>
                  <a:gd name="connsiteY1" fmla="*/ 0 h 382924"/>
                  <a:gd name="connsiteX2" fmla="*/ 672116 w 767847"/>
                  <a:gd name="connsiteY2" fmla="*/ 0 h 382924"/>
                  <a:gd name="connsiteX3" fmla="*/ 767847 w 767847"/>
                  <a:gd name="connsiteY3" fmla="*/ 382924 h 382924"/>
                  <a:gd name="connsiteX4" fmla="*/ 0 w 767847"/>
                  <a:gd name="connsiteY4" fmla="*/ 382924 h 382924"/>
                  <a:gd name="connsiteX0" fmla="*/ 4120 w 771967"/>
                  <a:gd name="connsiteY0" fmla="*/ 382924 h 382924"/>
                  <a:gd name="connsiteX1" fmla="*/ 99851 w 771967"/>
                  <a:gd name="connsiteY1" fmla="*/ 0 h 382924"/>
                  <a:gd name="connsiteX2" fmla="*/ 676236 w 771967"/>
                  <a:gd name="connsiteY2" fmla="*/ 0 h 382924"/>
                  <a:gd name="connsiteX3" fmla="*/ 771967 w 771967"/>
                  <a:gd name="connsiteY3" fmla="*/ 382924 h 382924"/>
                  <a:gd name="connsiteX4" fmla="*/ 4120 w 771967"/>
                  <a:gd name="connsiteY4" fmla="*/ 382924 h 382924"/>
                  <a:gd name="connsiteX0" fmla="*/ 4120 w 771967"/>
                  <a:gd name="connsiteY0" fmla="*/ 382924 h 420246"/>
                  <a:gd name="connsiteX1" fmla="*/ 99851 w 771967"/>
                  <a:gd name="connsiteY1" fmla="*/ 0 h 420246"/>
                  <a:gd name="connsiteX2" fmla="*/ 676236 w 771967"/>
                  <a:gd name="connsiteY2" fmla="*/ 0 h 420246"/>
                  <a:gd name="connsiteX3" fmla="*/ 771967 w 771967"/>
                  <a:gd name="connsiteY3" fmla="*/ 382924 h 420246"/>
                  <a:gd name="connsiteX4" fmla="*/ 4120 w 771967"/>
                  <a:gd name="connsiteY4" fmla="*/ 382924 h 420246"/>
                  <a:gd name="connsiteX0" fmla="*/ 4120 w 771967"/>
                  <a:gd name="connsiteY0" fmla="*/ 382924 h 439125"/>
                  <a:gd name="connsiteX1" fmla="*/ 99851 w 771967"/>
                  <a:gd name="connsiteY1" fmla="*/ 0 h 439125"/>
                  <a:gd name="connsiteX2" fmla="*/ 676236 w 771967"/>
                  <a:gd name="connsiteY2" fmla="*/ 0 h 439125"/>
                  <a:gd name="connsiteX3" fmla="*/ 771967 w 771967"/>
                  <a:gd name="connsiteY3" fmla="*/ 382924 h 439125"/>
                  <a:gd name="connsiteX4" fmla="*/ 4120 w 771967"/>
                  <a:gd name="connsiteY4" fmla="*/ 382924 h 439125"/>
                  <a:gd name="connsiteX0" fmla="*/ 4120 w 778856"/>
                  <a:gd name="connsiteY0" fmla="*/ 382924 h 439125"/>
                  <a:gd name="connsiteX1" fmla="*/ 99851 w 778856"/>
                  <a:gd name="connsiteY1" fmla="*/ 0 h 439125"/>
                  <a:gd name="connsiteX2" fmla="*/ 676236 w 778856"/>
                  <a:gd name="connsiteY2" fmla="*/ 0 h 439125"/>
                  <a:gd name="connsiteX3" fmla="*/ 771967 w 778856"/>
                  <a:gd name="connsiteY3" fmla="*/ 382924 h 439125"/>
                  <a:gd name="connsiteX4" fmla="*/ 4120 w 778856"/>
                  <a:gd name="connsiteY4" fmla="*/ 382924 h 439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8856" h="439125">
                    <a:moveTo>
                      <a:pt x="4120" y="382924"/>
                    </a:moveTo>
                    <a:cubicBezTo>
                      <a:pt x="-19954" y="255283"/>
                      <a:pt x="67941" y="127641"/>
                      <a:pt x="99851" y="0"/>
                    </a:cubicBezTo>
                    <a:lnTo>
                      <a:pt x="676236" y="0"/>
                    </a:lnTo>
                    <a:cubicBezTo>
                      <a:pt x="708146" y="127641"/>
                      <a:pt x="805371" y="245952"/>
                      <a:pt x="771967" y="382924"/>
                    </a:cubicBezTo>
                    <a:cubicBezTo>
                      <a:pt x="544010" y="448239"/>
                      <a:pt x="260069" y="466900"/>
                      <a:pt x="4120" y="382924"/>
                    </a:cubicBezTo>
                    <a:close/>
                  </a:path>
                </a:pathLst>
              </a:custGeom>
              <a:grpFill/>
              <a:ln w="28575" cap="flat" cmpd="sng" algn="ctr">
                <a:solidFill>
                  <a:srgbClr val="92D050"/>
                </a:solidFill>
                <a:prstDash val="solid"/>
                <a:round/>
              </a:ln>
              <a:effectLst/>
            </p:spPr>
            <p:txBody>
              <a:bodyPr rot="0" spcFirstLastPara="0" vertOverflow="overflow" horzOverflow="overflow" vert="horz" wrap="square" lIns="68583" tIns="34291" rIns="68583" bIns="3429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30" name="Diagonal liegende Ecken des Rechtecks schneiden 29">
            <a:extLst>
              <a:ext uri="{FF2B5EF4-FFF2-40B4-BE49-F238E27FC236}">
                <a16:creationId xmlns:a16="http://schemas.microsoft.com/office/drawing/2014/main" id="{5FE237E4-31B0-1709-7E0B-FB2FBC38DA4A}"/>
              </a:ext>
            </a:extLst>
          </p:cNvPr>
          <p:cNvSpPr/>
          <p:nvPr/>
        </p:nvSpPr>
        <p:spPr>
          <a:xfrm>
            <a:off x="365673" y="2134841"/>
            <a:ext cx="1791276" cy="870281"/>
          </a:xfrm>
          <a:prstGeom prst="snip2DiagRect">
            <a:avLst>
              <a:gd name="adj1" fmla="val 16542"/>
              <a:gd name="adj2" fmla="val 16667"/>
            </a:avLst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Spin system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PD, T1, T2,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T2‘, </a:t>
            </a:r>
            <a:b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B0+</a:t>
            </a:r>
            <a:r>
              <a:rPr kumimoji="0" lang="el-G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χ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,B1, diffusion, … 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EB255836-86A4-DBCA-085B-4C856EE68650}"/>
              </a:ext>
            </a:extLst>
          </p:cNvPr>
          <p:cNvGrpSpPr/>
          <p:nvPr/>
        </p:nvGrpSpPr>
        <p:grpSpPr>
          <a:xfrm>
            <a:off x="548649" y="3214545"/>
            <a:ext cx="1340695" cy="1028548"/>
            <a:chOff x="4411403" y="13377270"/>
            <a:chExt cx="5568915" cy="4467154"/>
          </a:xfrm>
        </p:grpSpPr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6F88CEB8-4619-E1A9-27AC-120BB5748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duotone>
                <a:prstClr val="black"/>
                <a:srgbClr val="70AD47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11403" y="13377270"/>
              <a:ext cx="2923614" cy="3708847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ABAFAAD4-5297-AFB4-1972-81E72188C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duotone>
                <a:prstClr val="black"/>
                <a:srgbClr val="FFC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64181" y="13785312"/>
              <a:ext cx="2923614" cy="3708847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EDFCBF3E-9257-A814-4080-5D2936DD5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duotone>
                <a:srgbClr val="5B9BD5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56704" y="14135577"/>
              <a:ext cx="2923614" cy="3708847"/>
            </a:xfrm>
            <a:prstGeom prst="rect">
              <a:avLst/>
            </a:prstGeom>
            <a:ln w="38100">
              <a:noFill/>
            </a:ln>
          </p:spPr>
        </p:pic>
      </p:grpSp>
      <p:sp>
        <p:nvSpPr>
          <p:cNvPr id="35" name="Diagonal liegende Ecken des Rechtecks schneiden 34">
            <a:extLst>
              <a:ext uri="{FF2B5EF4-FFF2-40B4-BE49-F238E27FC236}">
                <a16:creationId xmlns:a16="http://schemas.microsoft.com/office/drawing/2014/main" id="{9E54328B-59DC-179A-7DB0-C3BBB95774D1}"/>
              </a:ext>
            </a:extLst>
          </p:cNvPr>
          <p:cNvSpPr/>
          <p:nvPr/>
        </p:nvSpPr>
        <p:spPr>
          <a:xfrm>
            <a:off x="2472901" y="2127501"/>
            <a:ext cx="1707161" cy="699787"/>
          </a:xfrm>
          <a:prstGeom prst="snip2DiagRect">
            <a:avLst>
              <a:gd name="adj1" fmla="val 13930"/>
              <a:gd name="adj2" fmla="val 16667"/>
            </a:avLst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MRI scanner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&amp; sequence</a:t>
            </a:r>
          </a:p>
        </p:txBody>
      </p:sp>
      <p:sp>
        <p:nvSpPr>
          <p:cNvPr id="36" name="Diagonal liegende Ecken des Rechtecks schneiden 35">
            <a:extLst>
              <a:ext uri="{FF2B5EF4-FFF2-40B4-BE49-F238E27FC236}">
                <a16:creationId xmlns:a16="http://schemas.microsoft.com/office/drawing/2014/main" id="{0BB3B75F-8BDD-0764-1FBF-B8A756FCE1B5}"/>
              </a:ext>
            </a:extLst>
          </p:cNvPr>
          <p:cNvSpPr/>
          <p:nvPr/>
        </p:nvSpPr>
        <p:spPr>
          <a:xfrm>
            <a:off x="6725378" y="2137294"/>
            <a:ext cx="1501849" cy="672653"/>
          </a:xfrm>
          <a:prstGeom prst="snip2DiagRect">
            <a:avLst>
              <a:gd name="adj1" fmla="val 13059"/>
              <a:gd name="adj2" fmla="val 16667"/>
            </a:avLst>
          </a:prstGeom>
          <a:solidFill>
            <a:srgbClr val="FFB3B3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Target data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Contrast of interest</a:t>
            </a:r>
          </a:p>
        </p:txBody>
      </p:sp>
      <p:sp>
        <p:nvSpPr>
          <p:cNvPr id="37" name="Diagonal liegende Ecken des Rechtecks schneiden 36">
            <a:extLst>
              <a:ext uri="{FF2B5EF4-FFF2-40B4-BE49-F238E27FC236}">
                <a16:creationId xmlns:a16="http://schemas.microsoft.com/office/drawing/2014/main" id="{E9BC0447-4B94-DD55-5E3B-973CC90EA107}"/>
              </a:ext>
            </a:extLst>
          </p:cNvPr>
          <p:cNvSpPr/>
          <p:nvPr/>
        </p:nvSpPr>
        <p:spPr>
          <a:xfrm>
            <a:off x="4561060" y="2128231"/>
            <a:ext cx="1830565" cy="704807"/>
          </a:xfrm>
          <a:prstGeom prst="snip2DiagRect">
            <a:avLst>
              <a:gd name="adj1" fmla="val 14800"/>
              <a:gd name="adj2" fmla="val 16667"/>
            </a:avLst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Reconstruction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k-space to image space,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to parametric maps</a:t>
            </a:r>
          </a:p>
        </p:txBody>
      </p: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5E20F744-FFE0-6B4F-AD88-4B04421D447E}"/>
              </a:ext>
            </a:extLst>
          </p:cNvPr>
          <p:cNvGrpSpPr/>
          <p:nvPr/>
        </p:nvGrpSpPr>
        <p:grpSpPr>
          <a:xfrm>
            <a:off x="4702911" y="3093940"/>
            <a:ext cx="1462333" cy="974077"/>
            <a:chOff x="5252828" y="2543389"/>
            <a:chExt cx="1767775" cy="1316440"/>
          </a:xfrm>
        </p:grpSpPr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D6A50C86-EC41-E1CA-35D3-99921AB77C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5990955" y="2543389"/>
              <a:ext cx="1029648" cy="1312637"/>
            </a:xfrm>
            <a:prstGeom prst="rect">
              <a:avLst/>
            </a:prstGeom>
          </p:spPr>
        </p:pic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BEA9B83F-9F6B-2CB6-0B06-4396C375B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52828" y="2547192"/>
              <a:ext cx="980427" cy="1312637"/>
            </a:xfrm>
            <a:prstGeom prst="rect">
              <a:avLst/>
            </a:prstGeom>
          </p:spPr>
        </p:pic>
        <p:sp>
          <p:nvSpPr>
            <p:cNvPr id="41" name="Diagonal liegende Ecken des Rechtecks schneiden 40">
              <a:extLst>
                <a:ext uri="{FF2B5EF4-FFF2-40B4-BE49-F238E27FC236}">
                  <a16:creationId xmlns:a16="http://schemas.microsoft.com/office/drawing/2014/main" id="{D0CB60D6-515D-7DB0-9DEB-1BED8410442A}"/>
                </a:ext>
              </a:extLst>
            </p:cNvPr>
            <p:cNvSpPr/>
            <p:nvPr/>
          </p:nvSpPr>
          <p:spPr>
            <a:xfrm>
              <a:off x="5916479" y="2704851"/>
              <a:ext cx="382123" cy="1012326"/>
            </a:xfrm>
            <a:prstGeom prst="snip2DiagRect">
              <a:avLst>
                <a:gd name="adj1" fmla="val 17232"/>
                <a:gd name="adj2" fmla="val 16667"/>
              </a:avLst>
            </a:prstGeom>
            <a:solidFill>
              <a:srgbClr val="FFC000">
                <a:lumMod val="60000"/>
                <a:lumOff val="40000"/>
              </a:srgbClr>
            </a:solidFill>
            <a:ln w="3175" cap="flat" cmpd="sng" algn="ctr">
              <a:solidFill>
                <a:srgbClr val="E7E6E6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vert="vert270"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FFT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4" name="Textfeld 43">
            <a:extLst>
              <a:ext uri="{FF2B5EF4-FFF2-40B4-BE49-F238E27FC236}">
                <a16:creationId xmlns:a16="http://schemas.microsoft.com/office/drawing/2014/main" id="{4427B9C4-6694-79CC-7705-8E3D46A42065}"/>
              </a:ext>
            </a:extLst>
          </p:cNvPr>
          <p:cNvSpPr txBox="1"/>
          <p:nvPr/>
        </p:nvSpPr>
        <p:spPr>
          <a:xfrm>
            <a:off x="4760721" y="4504430"/>
            <a:ext cx="2226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Updates Reconstruction 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 Inference</a:t>
            </a:r>
          </a:p>
        </p:txBody>
      </p:sp>
      <p:sp>
        <p:nvSpPr>
          <p:cNvPr id="64" name="Pfeil nach unten 63">
            <a:extLst>
              <a:ext uri="{FF2B5EF4-FFF2-40B4-BE49-F238E27FC236}">
                <a16:creationId xmlns:a16="http://schemas.microsoft.com/office/drawing/2014/main" id="{FE1C4379-4E5F-F7A6-DB5E-21A319A9DDB6}"/>
              </a:ext>
            </a:extLst>
          </p:cNvPr>
          <p:cNvSpPr/>
          <p:nvPr/>
        </p:nvSpPr>
        <p:spPr>
          <a:xfrm rot="16200000">
            <a:off x="2111131" y="2385069"/>
            <a:ext cx="225123" cy="268019"/>
          </a:xfrm>
          <a:prstGeom prst="downArrow">
            <a:avLst/>
          </a:prstGeom>
          <a:solidFill>
            <a:srgbClr val="E7F0F9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Pfeil nach unten 64">
            <a:extLst>
              <a:ext uri="{FF2B5EF4-FFF2-40B4-BE49-F238E27FC236}">
                <a16:creationId xmlns:a16="http://schemas.microsoft.com/office/drawing/2014/main" id="{9D6F7966-D8F7-535D-63D7-45A649C80695}"/>
              </a:ext>
            </a:extLst>
          </p:cNvPr>
          <p:cNvSpPr/>
          <p:nvPr/>
        </p:nvSpPr>
        <p:spPr>
          <a:xfrm rot="16200000">
            <a:off x="4258806" y="2371417"/>
            <a:ext cx="225123" cy="268019"/>
          </a:xfrm>
          <a:prstGeom prst="downArrow">
            <a:avLst/>
          </a:prstGeom>
          <a:solidFill>
            <a:srgbClr val="D9D9D9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Pfeil nach unten 65">
            <a:extLst>
              <a:ext uri="{FF2B5EF4-FFF2-40B4-BE49-F238E27FC236}">
                <a16:creationId xmlns:a16="http://schemas.microsoft.com/office/drawing/2014/main" id="{628F3DB1-F2F3-0FAB-ADD4-E61B2C4077D7}"/>
              </a:ext>
            </a:extLst>
          </p:cNvPr>
          <p:cNvSpPr/>
          <p:nvPr/>
        </p:nvSpPr>
        <p:spPr>
          <a:xfrm rot="16200000">
            <a:off x="6447166" y="2341425"/>
            <a:ext cx="225123" cy="268019"/>
          </a:xfrm>
          <a:prstGeom prst="downArrow">
            <a:avLst/>
          </a:prstGeom>
          <a:solidFill>
            <a:srgbClr val="D9D9D9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Parallelogramm 66">
            <a:extLst>
              <a:ext uri="{FF2B5EF4-FFF2-40B4-BE49-F238E27FC236}">
                <a16:creationId xmlns:a16="http://schemas.microsoft.com/office/drawing/2014/main" id="{B31F46AA-7A7E-CDFB-E472-3C84A00C688B}"/>
              </a:ext>
            </a:extLst>
          </p:cNvPr>
          <p:cNvSpPr/>
          <p:nvPr/>
        </p:nvSpPr>
        <p:spPr>
          <a:xfrm>
            <a:off x="284590" y="1566437"/>
            <a:ext cx="8305944" cy="360674"/>
          </a:xfrm>
          <a:prstGeom prst="parallelogram">
            <a:avLst>
              <a:gd name="adj" fmla="val 70145"/>
            </a:avLst>
          </a:prstGeom>
          <a:solidFill>
            <a:srgbClr val="5B9BD5">
              <a:alpha val="71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Textfeld 68">
            <a:extLst>
              <a:ext uri="{FF2B5EF4-FFF2-40B4-BE49-F238E27FC236}">
                <a16:creationId xmlns:a16="http://schemas.microsoft.com/office/drawing/2014/main" id="{A03D5D71-3B88-C4EE-7BC1-48675EF7E7A2}"/>
              </a:ext>
            </a:extLst>
          </p:cNvPr>
          <p:cNvSpPr txBox="1"/>
          <p:nvPr/>
        </p:nvSpPr>
        <p:spPr>
          <a:xfrm>
            <a:off x="2315853" y="4011814"/>
            <a:ext cx="1254061" cy="461665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Differentiable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Bloch simulation</a:t>
            </a:r>
            <a:endParaRPr kumimoji="0" lang="de-DE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chteckiger Pfeil 69">
            <a:extLst>
              <a:ext uri="{FF2B5EF4-FFF2-40B4-BE49-F238E27FC236}">
                <a16:creationId xmlns:a16="http://schemas.microsoft.com/office/drawing/2014/main" id="{27EBE1ED-0267-462D-030C-B0D27DAE015C}"/>
              </a:ext>
            </a:extLst>
          </p:cNvPr>
          <p:cNvSpPr/>
          <p:nvPr/>
        </p:nvSpPr>
        <p:spPr>
          <a:xfrm rot="16200000">
            <a:off x="2603376" y="4539529"/>
            <a:ext cx="398544" cy="416069"/>
          </a:xfrm>
          <a:prstGeom prst="bentArrow">
            <a:avLst/>
          </a:prstGeom>
          <a:solidFill>
            <a:srgbClr val="D9D9D9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4ED7DEA1-6E5D-B9FC-42FC-4CAD390071FC}"/>
              </a:ext>
            </a:extLst>
          </p:cNvPr>
          <p:cNvSpPr txBox="1"/>
          <p:nvPr/>
        </p:nvSpPr>
        <p:spPr>
          <a:xfrm>
            <a:off x="3025311" y="4491237"/>
            <a:ext cx="1364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Updates</a:t>
            </a:r>
          </a:p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MR sequence</a:t>
            </a:r>
          </a:p>
        </p:txBody>
      </p:sp>
      <p:sp>
        <p:nvSpPr>
          <p:cNvPr id="72" name="Textfeld 71">
            <a:extLst>
              <a:ext uri="{FF2B5EF4-FFF2-40B4-BE49-F238E27FC236}">
                <a16:creationId xmlns:a16="http://schemas.microsoft.com/office/drawing/2014/main" id="{C2B0B2A4-F449-15DE-F278-826FAB5820A3}"/>
              </a:ext>
            </a:extLst>
          </p:cNvPr>
          <p:cNvSpPr txBox="1"/>
          <p:nvPr/>
        </p:nvSpPr>
        <p:spPr>
          <a:xfrm>
            <a:off x="2205729" y="5167436"/>
            <a:ext cx="5501910" cy="400110"/>
          </a:xfrm>
          <a:prstGeom prst="rect">
            <a:avLst/>
          </a:prstGeom>
          <a:solidFill>
            <a:srgbClr val="D9D9D9"/>
          </a:solidFill>
        </p:spPr>
        <p:txBody>
          <a:bodyPr wrap="square" rtlCol="0">
            <a:spAutoFit/>
          </a:bodyPr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Gradient 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descent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Backpropagation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Pfeil nach unten 72">
            <a:extLst>
              <a:ext uri="{FF2B5EF4-FFF2-40B4-BE49-F238E27FC236}">
                <a16:creationId xmlns:a16="http://schemas.microsoft.com/office/drawing/2014/main" id="{9E8BAE9F-9799-4A18-7802-9BB4A9177692}"/>
              </a:ext>
            </a:extLst>
          </p:cNvPr>
          <p:cNvSpPr/>
          <p:nvPr/>
        </p:nvSpPr>
        <p:spPr>
          <a:xfrm rot="5400000">
            <a:off x="4426078" y="4674931"/>
            <a:ext cx="225123" cy="414910"/>
          </a:xfrm>
          <a:prstGeom prst="downArrow">
            <a:avLst/>
          </a:prstGeom>
          <a:solidFill>
            <a:srgbClr val="D9D9D9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2903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7C1F073-9EFC-381C-8822-880A7D69DFFB}"/>
              </a:ext>
            </a:extLst>
          </p:cNvPr>
          <p:cNvSpPr txBox="1"/>
          <p:nvPr/>
        </p:nvSpPr>
        <p:spPr>
          <a:xfrm>
            <a:off x="2485815" y="5900329"/>
            <a:ext cx="77194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Differentiable Digital Twin of the MRI process</a:t>
            </a:r>
          </a:p>
        </p:txBody>
      </p:sp>
      <p:pic>
        <p:nvPicPr>
          <p:cNvPr id="74" name="Grafik 73">
            <a:extLst>
              <a:ext uri="{FF2B5EF4-FFF2-40B4-BE49-F238E27FC236}">
                <a16:creationId xmlns:a16="http://schemas.microsoft.com/office/drawing/2014/main" id="{A96FF656-5CBD-9533-5E09-FBD3821E2B74}"/>
              </a:ext>
            </a:extLst>
          </p:cNvPr>
          <p:cNvPicPr/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21368" y="3457113"/>
            <a:ext cx="522631" cy="574104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C1A5F181-78B4-C839-6D1C-972827772F8A}"/>
              </a:ext>
            </a:extLst>
          </p:cNvPr>
          <p:cNvPicPr/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10388" y="2846478"/>
            <a:ext cx="542664" cy="574104"/>
          </a:xfrm>
          <a:prstGeom prst="rect">
            <a:avLst/>
          </a:prstGeom>
        </p:spPr>
      </p:pic>
      <p:pic>
        <p:nvPicPr>
          <p:cNvPr id="76" name="Grafik 75">
            <a:extLst>
              <a:ext uri="{FF2B5EF4-FFF2-40B4-BE49-F238E27FC236}">
                <a16:creationId xmlns:a16="http://schemas.microsoft.com/office/drawing/2014/main" id="{4C582122-44FE-F4A9-8D97-CE86418B9303}"/>
              </a:ext>
            </a:extLst>
          </p:cNvPr>
          <p:cNvPicPr/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98722" y="3457113"/>
            <a:ext cx="508917" cy="574104"/>
          </a:xfrm>
          <a:prstGeom prst="rect">
            <a:avLst/>
          </a:prstGeom>
        </p:spPr>
      </p:pic>
      <p:pic>
        <p:nvPicPr>
          <p:cNvPr id="77" name="Grafik 76">
            <a:extLst>
              <a:ext uri="{FF2B5EF4-FFF2-40B4-BE49-F238E27FC236}">
                <a16:creationId xmlns:a16="http://schemas.microsoft.com/office/drawing/2014/main" id="{C3372CD4-D40B-031D-A35C-D71E60752732}"/>
              </a:ext>
            </a:extLst>
          </p:cNvPr>
          <p:cNvPicPr/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07638" y="3457113"/>
            <a:ext cx="584879" cy="574104"/>
          </a:xfrm>
          <a:prstGeom prst="rect">
            <a:avLst/>
          </a:prstGeom>
        </p:spPr>
      </p:pic>
      <p:pic>
        <p:nvPicPr>
          <p:cNvPr id="78" name="Grafik 77">
            <a:extLst>
              <a:ext uri="{FF2B5EF4-FFF2-40B4-BE49-F238E27FC236}">
                <a16:creationId xmlns:a16="http://schemas.microsoft.com/office/drawing/2014/main" id="{CC97251B-5F2C-7126-80E0-92C505519C81}"/>
              </a:ext>
            </a:extLst>
          </p:cNvPr>
          <p:cNvPicPr/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81848" y="2854445"/>
            <a:ext cx="542664" cy="574104"/>
          </a:xfrm>
          <a:prstGeom prst="rect">
            <a:avLst/>
          </a:prstGeom>
        </p:spPr>
      </p:pic>
      <p:pic>
        <p:nvPicPr>
          <p:cNvPr id="79" name="Grafik 78">
            <a:extLst>
              <a:ext uri="{FF2B5EF4-FFF2-40B4-BE49-F238E27FC236}">
                <a16:creationId xmlns:a16="http://schemas.microsoft.com/office/drawing/2014/main" id="{55CADC47-B9F4-ECDE-0AD7-707737BF28D0}"/>
              </a:ext>
            </a:extLst>
          </p:cNvPr>
          <p:cNvPicPr/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37798" y="2853137"/>
            <a:ext cx="542664" cy="574104"/>
          </a:xfrm>
          <a:prstGeom prst="rect">
            <a:avLst/>
          </a:prstGeom>
        </p:spPr>
      </p:pic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1FCDA990-D154-6D72-2B09-207E263FB9E8}"/>
              </a:ext>
            </a:extLst>
          </p:cNvPr>
          <p:cNvGrpSpPr/>
          <p:nvPr/>
        </p:nvGrpSpPr>
        <p:grpSpPr>
          <a:xfrm>
            <a:off x="3084211" y="3081193"/>
            <a:ext cx="1286084" cy="934622"/>
            <a:chOff x="3084211" y="3081193"/>
            <a:chExt cx="1286084" cy="934622"/>
          </a:xfrm>
        </p:grpSpPr>
        <p:grpSp>
          <p:nvGrpSpPr>
            <p:cNvPr id="45" name="Gruppieren 44">
              <a:extLst>
                <a:ext uri="{FF2B5EF4-FFF2-40B4-BE49-F238E27FC236}">
                  <a16:creationId xmlns:a16="http://schemas.microsoft.com/office/drawing/2014/main" id="{3CA670BC-0A5D-E76C-9A25-1C8F88982579}"/>
                </a:ext>
              </a:extLst>
            </p:cNvPr>
            <p:cNvGrpSpPr/>
            <p:nvPr/>
          </p:nvGrpSpPr>
          <p:grpSpPr>
            <a:xfrm>
              <a:off x="3084211" y="3081193"/>
              <a:ext cx="1286084" cy="934622"/>
              <a:chOff x="3823956" y="2608776"/>
              <a:chExt cx="1554713" cy="1129840"/>
            </a:xfrm>
          </p:grpSpPr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4E12ADAA-7BAE-6344-34C3-1289E6295B3A}"/>
                  </a:ext>
                </a:extLst>
              </p:cNvPr>
              <p:cNvSpPr/>
              <p:nvPr/>
            </p:nvSpPr>
            <p:spPr>
              <a:xfrm>
                <a:off x="3823956" y="2608776"/>
                <a:ext cx="1552495" cy="1129840"/>
              </a:xfrm>
              <a:prstGeom prst="rect">
                <a:avLst/>
              </a:prstGeom>
              <a:solidFill>
                <a:srgbClr val="D9D9D9"/>
              </a:solidFill>
              <a:ln w="3175" cap="flat" cmpd="sng" algn="ctr">
                <a:solidFill>
                  <a:srgbClr val="E7E6E6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7" name="Gerader Verbinder 46">
                <a:extLst>
                  <a:ext uri="{FF2B5EF4-FFF2-40B4-BE49-F238E27FC236}">
                    <a16:creationId xmlns:a16="http://schemas.microsoft.com/office/drawing/2014/main" id="{5464436F-11CA-2188-7275-B0AD74D539B0}"/>
                  </a:ext>
                </a:extLst>
              </p:cNvPr>
              <p:cNvCxnSpPr/>
              <p:nvPr/>
            </p:nvCxnSpPr>
            <p:spPr>
              <a:xfrm>
                <a:off x="3823956" y="2890103"/>
                <a:ext cx="155346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E7E6E6">
                    <a:lumMod val="75000"/>
                  </a:srgbClr>
                </a:solidFill>
                <a:prstDash val="solid"/>
                <a:miter lim="800000"/>
              </a:ln>
              <a:effectLst/>
            </p:spPr>
          </p:cxnSp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BB41DE3E-712C-056D-8F54-913D1073A67E}"/>
                  </a:ext>
                </a:extLst>
              </p:cNvPr>
              <p:cNvSpPr/>
              <p:nvPr/>
            </p:nvSpPr>
            <p:spPr>
              <a:xfrm>
                <a:off x="3986595" y="2834834"/>
                <a:ext cx="55268" cy="55268"/>
              </a:xfrm>
              <a:prstGeom prst="rect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27C38938-347B-E2B8-741C-845CEB6AA861}"/>
                  </a:ext>
                </a:extLst>
              </p:cNvPr>
              <p:cNvCxnSpPr/>
              <p:nvPr/>
            </p:nvCxnSpPr>
            <p:spPr>
              <a:xfrm>
                <a:off x="3823956" y="3205426"/>
                <a:ext cx="155346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E7E6E6">
                    <a:lumMod val="75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FA0B5183-3138-9E0D-0F19-508889387F8C}"/>
                  </a:ext>
                </a:extLst>
              </p:cNvPr>
              <p:cNvCxnSpPr/>
              <p:nvPr/>
            </p:nvCxnSpPr>
            <p:spPr>
              <a:xfrm>
                <a:off x="3825204" y="3537721"/>
                <a:ext cx="155346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E7E6E6">
                    <a:lumMod val="75000"/>
                  </a:srgbClr>
                </a:solidFill>
                <a:prstDash val="solid"/>
                <a:miter lim="800000"/>
              </a:ln>
              <a:effectLst/>
            </p:spPr>
          </p:cxnSp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A7AD3F1A-36EF-7478-7C9E-1FFBC2649E3E}"/>
                  </a:ext>
                </a:extLst>
              </p:cNvPr>
              <p:cNvSpPr/>
              <p:nvPr/>
            </p:nvSpPr>
            <p:spPr>
              <a:xfrm flipV="1">
                <a:off x="4100842" y="3146349"/>
                <a:ext cx="110900" cy="55268"/>
              </a:xfrm>
              <a:prstGeom prst="rect">
                <a:avLst/>
              </a:prstGeom>
              <a:solidFill>
                <a:srgbClr val="5B9BD5">
                  <a:lumMod val="60000"/>
                  <a:lumOff val="4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A22E1889-CC77-1BA7-0295-D2DD9F8F18AD}"/>
                </a:ext>
              </a:extLst>
            </p:cNvPr>
            <p:cNvSpPr/>
            <p:nvPr/>
          </p:nvSpPr>
          <p:spPr>
            <a:xfrm>
              <a:off x="3447635" y="3269545"/>
              <a:ext cx="45719" cy="45719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6181F129-D436-3F84-BB8E-CB31FDAB3D19}"/>
                </a:ext>
              </a:extLst>
            </p:cNvPr>
            <p:cNvSpPr/>
            <p:nvPr/>
          </p:nvSpPr>
          <p:spPr>
            <a:xfrm>
              <a:off x="3669389" y="3270083"/>
              <a:ext cx="45719" cy="45719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B055943B-6CAD-B0F8-56F5-6EBB5366C1D3}"/>
                </a:ext>
              </a:extLst>
            </p:cNvPr>
            <p:cNvSpPr/>
            <p:nvPr/>
          </p:nvSpPr>
          <p:spPr>
            <a:xfrm>
              <a:off x="3900668" y="3269545"/>
              <a:ext cx="45719" cy="45719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id="{5CB4E03E-11BD-6DD4-8A35-6C7D8D83CD62}"/>
                </a:ext>
              </a:extLst>
            </p:cNvPr>
            <p:cNvSpPr/>
            <p:nvPr/>
          </p:nvSpPr>
          <p:spPr>
            <a:xfrm>
              <a:off x="4127809" y="3269545"/>
              <a:ext cx="45719" cy="45719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Rechteck 80">
              <a:extLst>
                <a:ext uri="{FF2B5EF4-FFF2-40B4-BE49-F238E27FC236}">
                  <a16:creationId xmlns:a16="http://schemas.microsoft.com/office/drawing/2014/main" id="{359372FE-DB30-F18F-5A38-9137625D672D}"/>
                </a:ext>
              </a:extLst>
            </p:cNvPr>
            <p:cNvSpPr/>
            <p:nvPr/>
          </p:nvSpPr>
          <p:spPr>
            <a:xfrm flipV="1">
              <a:off x="3546752" y="3525684"/>
              <a:ext cx="91738" cy="45719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Rechteck 81">
              <a:extLst>
                <a:ext uri="{FF2B5EF4-FFF2-40B4-BE49-F238E27FC236}">
                  <a16:creationId xmlns:a16="http://schemas.microsoft.com/office/drawing/2014/main" id="{D4A672C9-FEFC-6CCB-E522-15A3166EACF7}"/>
                </a:ext>
              </a:extLst>
            </p:cNvPr>
            <p:cNvSpPr/>
            <p:nvPr/>
          </p:nvSpPr>
          <p:spPr>
            <a:xfrm flipV="1">
              <a:off x="3780248" y="3525644"/>
              <a:ext cx="91738" cy="45719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65FA1791-0EDB-757E-1801-B5E6902317F0}"/>
                </a:ext>
              </a:extLst>
            </p:cNvPr>
            <p:cNvSpPr/>
            <p:nvPr/>
          </p:nvSpPr>
          <p:spPr>
            <a:xfrm flipV="1">
              <a:off x="4022768" y="3527583"/>
              <a:ext cx="91738" cy="45719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Rechteck 83">
              <a:extLst>
                <a:ext uri="{FF2B5EF4-FFF2-40B4-BE49-F238E27FC236}">
                  <a16:creationId xmlns:a16="http://schemas.microsoft.com/office/drawing/2014/main" id="{3897F207-634D-74C3-C5B6-24E1271CE49C}"/>
                </a:ext>
              </a:extLst>
            </p:cNvPr>
            <p:cNvSpPr/>
            <p:nvPr/>
          </p:nvSpPr>
          <p:spPr>
            <a:xfrm flipV="1">
              <a:off x="4224766" y="3527899"/>
              <a:ext cx="91738" cy="45719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DB34BFE8-043C-F968-BAA6-63C12048937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-12253"/>
          <a:stretch>
            <a:fillRect/>
          </a:stretch>
        </p:blipFill>
        <p:spPr>
          <a:xfrm>
            <a:off x="850251" y="5651692"/>
            <a:ext cx="9776948" cy="727475"/>
          </a:xfrm>
          <a:prstGeom prst="rect">
            <a:avLst/>
          </a:prstGeom>
        </p:spPr>
      </p:pic>
      <p:sp>
        <p:nvSpPr>
          <p:cNvPr id="42" name="Textfeld 41">
            <a:extLst>
              <a:ext uri="{FF2B5EF4-FFF2-40B4-BE49-F238E27FC236}">
                <a16:creationId xmlns:a16="http://schemas.microsoft.com/office/drawing/2014/main" id="{FC9CA4F3-6463-3608-CA31-521CB239E9A3}"/>
              </a:ext>
            </a:extLst>
          </p:cNvPr>
          <p:cNvSpPr txBox="1"/>
          <p:nvPr/>
        </p:nvSpPr>
        <p:spPr>
          <a:xfrm>
            <a:off x="806728" y="6283148"/>
            <a:ext cx="726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Pytorch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autograd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adam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optimizer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pypulseq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92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79F1E7-587E-0BD8-C1F3-EB7F5B3AA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803A9E-886B-F0B5-DC90-4A399B998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497" y="141201"/>
            <a:ext cx="8508840" cy="865159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Task 1: </a:t>
            </a:r>
            <a:r>
              <a:rPr lang="de-DE" dirty="0" err="1">
                <a:solidFill>
                  <a:schemeClr val="bg1"/>
                </a:solidFill>
              </a:rPr>
              <a:t>re-invent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cartesian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encoding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63805F4-53F3-D62E-7225-007E6DAE5249}"/>
              </a:ext>
            </a:extLst>
          </p:cNvPr>
          <p:cNvSpPr txBox="1"/>
          <p:nvPr/>
        </p:nvSpPr>
        <p:spPr>
          <a:xfrm>
            <a:off x="10024434" y="6373224"/>
            <a:ext cx="30596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Re-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invent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MRI</a:t>
            </a:r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7129A759-F20B-401D-BD9D-972D0FA897E4}"/>
              </a:ext>
            </a:extLst>
          </p:cNvPr>
          <p:cNvPicPr/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1736"/>
          <a:stretch/>
        </p:blipFill>
        <p:spPr bwMode="auto">
          <a:xfrm>
            <a:off x="1894787" y="1131715"/>
            <a:ext cx="7641461" cy="4879369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3F272E21-67E1-D988-A668-BA5F7E4DC9F3}"/>
              </a:ext>
            </a:extLst>
          </p:cNvPr>
          <p:cNvGrpSpPr/>
          <p:nvPr/>
        </p:nvGrpSpPr>
        <p:grpSpPr>
          <a:xfrm>
            <a:off x="510886" y="1702084"/>
            <a:ext cx="1286084" cy="934622"/>
            <a:chOff x="3084211" y="3081193"/>
            <a:chExt cx="1286084" cy="934622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195245FE-CD23-DF99-ED85-DC96C2616FE6}"/>
                </a:ext>
              </a:extLst>
            </p:cNvPr>
            <p:cNvGrpSpPr/>
            <p:nvPr/>
          </p:nvGrpSpPr>
          <p:grpSpPr>
            <a:xfrm>
              <a:off x="3084211" y="3081193"/>
              <a:ext cx="1286084" cy="934622"/>
              <a:chOff x="3823956" y="2608776"/>
              <a:chExt cx="1554713" cy="1129840"/>
            </a:xfrm>
          </p:grpSpPr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4512A000-490E-0DC3-4E49-E956E00208B2}"/>
                  </a:ext>
                </a:extLst>
              </p:cNvPr>
              <p:cNvSpPr/>
              <p:nvPr/>
            </p:nvSpPr>
            <p:spPr>
              <a:xfrm>
                <a:off x="3823956" y="2608776"/>
                <a:ext cx="1552495" cy="1129840"/>
              </a:xfrm>
              <a:prstGeom prst="rect">
                <a:avLst/>
              </a:prstGeom>
              <a:solidFill>
                <a:srgbClr val="D9D9D9"/>
              </a:solidFill>
              <a:ln w="3175" cap="flat" cmpd="sng" algn="ctr">
                <a:solidFill>
                  <a:srgbClr val="E7E6E6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id="{1A32C44D-2DCD-4A43-18E0-13A2B6118AA2}"/>
                  </a:ext>
                </a:extLst>
              </p:cNvPr>
              <p:cNvCxnSpPr/>
              <p:nvPr/>
            </p:nvCxnSpPr>
            <p:spPr>
              <a:xfrm>
                <a:off x="3823956" y="2890103"/>
                <a:ext cx="155346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E7E6E6">
                    <a:lumMod val="75000"/>
                  </a:srgbClr>
                </a:solidFill>
                <a:prstDash val="solid"/>
                <a:miter lim="800000"/>
              </a:ln>
              <a:effectLst/>
            </p:spPr>
          </p:cxnSp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131FBA88-6D86-C705-00AF-7D0E11696EE5}"/>
                  </a:ext>
                </a:extLst>
              </p:cNvPr>
              <p:cNvSpPr/>
              <p:nvPr/>
            </p:nvSpPr>
            <p:spPr>
              <a:xfrm>
                <a:off x="3986595" y="2834834"/>
                <a:ext cx="55268" cy="55268"/>
              </a:xfrm>
              <a:prstGeom prst="rect">
                <a:avLst/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7" name="Gerader Verbinder 26">
                <a:extLst>
                  <a:ext uri="{FF2B5EF4-FFF2-40B4-BE49-F238E27FC236}">
                    <a16:creationId xmlns:a16="http://schemas.microsoft.com/office/drawing/2014/main" id="{5C3800B6-0338-CB3E-36C8-61FFA8A7F73D}"/>
                  </a:ext>
                </a:extLst>
              </p:cNvPr>
              <p:cNvCxnSpPr/>
              <p:nvPr/>
            </p:nvCxnSpPr>
            <p:spPr>
              <a:xfrm>
                <a:off x="3823956" y="3205426"/>
                <a:ext cx="155346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E7E6E6">
                    <a:lumMod val="75000"/>
                  </a:srgbClr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8" name="Gerader Verbinder 27">
                <a:extLst>
                  <a:ext uri="{FF2B5EF4-FFF2-40B4-BE49-F238E27FC236}">
                    <a16:creationId xmlns:a16="http://schemas.microsoft.com/office/drawing/2014/main" id="{A79DD255-95CC-728B-B00E-262EB6A26D84}"/>
                  </a:ext>
                </a:extLst>
              </p:cNvPr>
              <p:cNvCxnSpPr/>
              <p:nvPr/>
            </p:nvCxnSpPr>
            <p:spPr>
              <a:xfrm>
                <a:off x="3825204" y="3537721"/>
                <a:ext cx="155346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E7E6E6">
                    <a:lumMod val="75000"/>
                  </a:srgbClr>
                </a:solidFill>
                <a:prstDash val="solid"/>
                <a:miter lim="800000"/>
              </a:ln>
              <a:effectLst/>
            </p:spPr>
          </p:cxnSp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2B9841E0-54C8-8F61-07D8-6244F4691483}"/>
                  </a:ext>
                </a:extLst>
              </p:cNvPr>
              <p:cNvSpPr/>
              <p:nvPr/>
            </p:nvSpPr>
            <p:spPr>
              <a:xfrm flipV="1">
                <a:off x="4100842" y="3146349"/>
                <a:ext cx="110900" cy="55268"/>
              </a:xfrm>
              <a:prstGeom prst="rect">
                <a:avLst/>
              </a:prstGeom>
              <a:solidFill>
                <a:srgbClr val="5B9BD5">
                  <a:lumMod val="60000"/>
                  <a:lumOff val="4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29032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EA0D95A3-D160-22EC-8642-B4F546D725A1}"/>
                </a:ext>
              </a:extLst>
            </p:cNvPr>
            <p:cNvSpPr/>
            <p:nvPr/>
          </p:nvSpPr>
          <p:spPr>
            <a:xfrm>
              <a:off x="3447635" y="3269545"/>
              <a:ext cx="45719" cy="45719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9E3BE707-411F-7545-5A1F-C03539C1EAC7}"/>
                </a:ext>
              </a:extLst>
            </p:cNvPr>
            <p:cNvSpPr/>
            <p:nvPr/>
          </p:nvSpPr>
          <p:spPr>
            <a:xfrm>
              <a:off x="3669389" y="3270083"/>
              <a:ext cx="45719" cy="45719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64E362D5-6B12-B455-C118-DBE0F099B38E}"/>
                </a:ext>
              </a:extLst>
            </p:cNvPr>
            <p:cNvSpPr/>
            <p:nvPr/>
          </p:nvSpPr>
          <p:spPr>
            <a:xfrm>
              <a:off x="3900668" y="3269545"/>
              <a:ext cx="45719" cy="45719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02879459-B32E-716F-0209-BA1EC09E7E8F}"/>
                </a:ext>
              </a:extLst>
            </p:cNvPr>
            <p:cNvSpPr/>
            <p:nvPr/>
          </p:nvSpPr>
          <p:spPr>
            <a:xfrm>
              <a:off x="4127809" y="3269545"/>
              <a:ext cx="45719" cy="45719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379ED178-2087-3A43-77DD-2E1FB501CD4E}"/>
                </a:ext>
              </a:extLst>
            </p:cNvPr>
            <p:cNvSpPr/>
            <p:nvPr/>
          </p:nvSpPr>
          <p:spPr>
            <a:xfrm flipV="1">
              <a:off x="3546752" y="3525684"/>
              <a:ext cx="91738" cy="45719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DF3BDEE6-3378-B9BB-5853-7C570A31A26A}"/>
                </a:ext>
              </a:extLst>
            </p:cNvPr>
            <p:cNvSpPr/>
            <p:nvPr/>
          </p:nvSpPr>
          <p:spPr>
            <a:xfrm flipV="1">
              <a:off x="3780248" y="3525644"/>
              <a:ext cx="91738" cy="45719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1D72EB4A-0043-D6DD-7B42-ED706A6230D0}"/>
                </a:ext>
              </a:extLst>
            </p:cNvPr>
            <p:cNvSpPr/>
            <p:nvPr/>
          </p:nvSpPr>
          <p:spPr>
            <a:xfrm flipV="1">
              <a:off x="4022768" y="3527583"/>
              <a:ext cx="91738" cy="45719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FD1A0D47-3D83-311C-42F0-4A7982069E6B}"/>
                </a:ext>
              </a:extLst>
            </p:cNvPr>
            <p:cNvSpPr/>
            <p:nvPr/>
          </p:nvSpPr>
          <p:spPr>
            <a:xfrm flipV="1">
              <a:off x="4224766" y="3527899"/>
              <a:ext cx="91738" cy="45719"/>
            </a:xfrm>
            <a:prstGeom prst="rect">
              <a:avLst/>
            </a:prstGeom>
            <a:solidFill>
              <a:srgbClr val="5B9BD5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29032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5081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79F1E7-587E-0BD8-C1F3-EB7F5B3AA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803A9E-886B-F0B5-DC90-4A399B998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660" y="141201"/>
            <a:ext cx="7738060" cy="865159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Task 2: </a:t>
            </a:r>
            <a:r>
              <a:rPr lang="de-DE" dirty="0" err="1">
                <a:solidFill>
                  <a:schemeClr val="bg1"/>
                </a:solidFill>
              </a:rPr>
              <a:t>arbitrary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encoding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31040FA-E187-89CF-CC43-10AD62EEB812}"/>
              </a:ext>
            </a:extLst>
          </p:cNvPr>
          <p:cNvSpPr txBox="1"/>
          <p:nvPr/>
        </p:nvSpPr>
        <p:spPr>
          <a:xfrm>
            <a:off x="8854289" y="6355117"/>
            <a:ext cx="38586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2000" dirty="0" err="1">
                <a:solidFill>
                  <a:prstClr val="white"/>
                </a:solidFill>
              </a:rPr>
              <a:t>Glang</a:t>
            </a:r>
            <a:r>
              <a:rPr lang="de-DE" sz="2000" dirty="0">
                <a:solidFill>
                  <a:prstClr val="white"/>
                </a:solidFill>
              </a:rPr>
              <a:t> et al. ISMRM 2021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FBF2FD5-857E-17EC-AA2C-D5AA44D35F1A}"/>
              </a:ext>
            </a:extLst>
          </p:cNvPr>
          <p:cNvSpPr txBox="1"/>
          <p:nvPr/>
        </p:nvSpPr>
        <p:spPr>
          <a:xfrm>
            <a:off x="8769781" y="1584357"/>
            <a:ext cx="342221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>
                <a:solidFill>
                  <a:schemeClr val="bg1"/>
                </a:solidFill>
              </a:rPr>
              <a:t>Similar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optimizations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to</a:t>
            </a:r>
            <a:endParaRPr lang="de-DE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bg1"/>
                </a:solidFill>
              </a:rPr>
              <a:t>Snopy</a:t>
            </a:r>
            <a:endParaRPr lang="de-DE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/>
                </a:solidFill>
              </a:rPr>
              <a:t>Bjork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/>
                </a:solidFill>
              </a:rPr>
              <a:t>Pilote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/>
                </a:solidFill>
              </a:rPr>
              <a:t>Sparkling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1"/>
                </a:solidFill>
              </a:rPr>
              <a:t>Etc.</a:t>
            </a:r>
          </a:p>
          <a:p>
            <a:endParaRPr lang="de-DE" sz="2000" dirty="0">
              <a:solidFill>
                <a:schemeClr val="bg1"/>
              </a:solidFill>
            </a:endParaRPr>
          </a:p>
          <a:p>
            <a:r>
              <a:rPr lang="de-DE" sz="2000" dirty="0">
                <a:solidFill>
                  <a:schemeClr val="bg1"/>
                </a:solidFill>
              </a:rPr>
              <a:t>See Demo </a:t>
            </a:r>
            <a:r>
              <a:rPr lang="de-DE" sz="2000" dirty="0" err="1">
                <a:solidFill>
                  <a:schemeClr val="bg1"/>
                </a:solidFill>
              </a:rPr>
              <a:t>by</a:t>
            </a:r>
            <a:r>
              <a:rPr lang="de-DE" sz="2000" dirty="0">
                <a:solidFill>
                  <a:schemeClr val="bg1"/>
                </a:solidFill>
              </a:rPr>
              <a:t> Felix </a:t>
            </a:r>
            <a:r>
              <a:rPr lang="de-DE" sz="2000" dirty="0" err="1">
                <a:solidFill>
                  <a:schemeClr val="bg1"/>
                </a:solidFill>
              </a:rPr>
              <a:t>Glang</a:t>
            </a:r>
            <a:endParaRPr lang="de-DE" sz="2000" dirty="0">
              <a:solidFill>
                <a:schemeClr val="bg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9AB947F-DBB1-4925-BA3D-BD260ABC6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95" y="1584357"/>
            <a:ext cx="3890395" cy="323917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1D18CFB-BC12-40CE-A811-08B3AB9B3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381" y="1576780"/>
            <a:ext cx="3890396" cy="322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78235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UK-FAU-2023</Template>
  <TotalTime>0</TotalTime>
  <Words>1542</Words>
  <Application>Microsoft Office PowerPoint</Application>
  <PresentationFormat>Breitbild</PresentationFormat>
  <Paragraphs>377</Paragraphs>
  <Slides>30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30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Courier New</vt:lpstr>
      <vt:lpstr>Verdana</vt:lpstr>
      <vt:lpstr>Wingdings</vt:lpstr>
      <vt:lpstr>1_Office</vt:lpstr>
      <vt:lpstr>Office Theme</vt:lpstr>
      <vt:lpstr>1_Office Theme</vt:lpstr>
      <vt:lpstr>Self-learning MRI with MR-zero  How end-to-end learning inspires sequence design  Prof. Dr. Moritz Zaiss  Neuroradiology, University Hospital Erlangen Department of AI in biomedical engineering  </vt:lpstr>
      <vt:lpstr>Self-learning MRI  MR-zero inspired by </vt:lpstr>
      <vt:lpstr>MR-zero – the big picture</vt:lpstr>
      <vt:lpstr>MR-zero</vt:lpstr>
      <vt:lpstr>MR-zero </vt:lpstr>
      <vt:lpstr>PDG - Fast, differentiable, and spatially encoded Bloch simulations  of arbitrary MRI sequences</vt:lpstr>
      <vt:lpstr>Task 1: re-invent encoding</vt:lpstr>
      <vt:lpstr>Task 1: re-invent cartesian encoding</vt:lpstr>
      <vt:lpstr>Task 2: arbitrary encoding</vt:lpstr>
      <vt:lpstr>Task 3: encoding with imperfect gradients</vt:lpstr>
      <vt:lpstr>Task 3: encoding with imperfect gradients</vt:lpstr>
      <vt:lpstr>Task 4: TSE: same image – lower SAR</vt:lpstr>
      <vt:lpstr>Task 4: TSE - same image –lower SAR</vt:lpstr>
      <vt:lpstr>Task 5: TSE - Deblurring</vt:lpstr>
      <vt:lpstr>2D TSE - T2w at 3T  - Deblurring</vt:lpstr>
      <vt:lpstr> </vt:lpstr>
      <vt:lpstr>Task 6: pTx TSE and DSC / DESC</vt:lpstr>
      <vt:lpstr>Task 6: pTx TSE and DSC / DESC</vt:lpstr>
      <vt:lpstr>Task 7: spiral TSE at 7T with DESC</vt:lpstr>
      <vt:lpstr>Task 8: FLASH – Fast low angle shot MRI</vt:lpstr>
      <vt:lpstr>Task 8: FLASH – Fast low angle shot MRI</vt:lpstr>
      <vt:lpstr>Task 8: Epstein-Artifact in transient FLASH (FA=16°)</vt:lpstr>
      <vt:lpstr>Task 8: 2D transient FLASH </vt:lpstr>
      <vt:lpstr>Task 8: 2D transient FLASH </vt:lpstr>
      <vt:lpstr>Task 8: 2D transient FLASH </vt:lpstr>
      <vt:lpstr>Task 8: Solved</vt:lpstr>
      <vt:lpstr>Conclusion</vt:lpstr>
      <vt:lpstr>Self-learning MRI  MR-zero inspired by </vt:lpstr>
      <vt:lpstr> </vt:lpstr>
      <vt:lpstr>We have open positions! moritz.zaiss@fau.de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Self-learning MRI with MR-zero  How end-to-end learning inspires sequence design  Prof. Dr. Moritz Zaiss  Neuroradiology, University Hospital Erlangen Department of AI in biomedical engineering  </dc:title>
  <dc:creator/>
  <cp:lastModifiedBy>Zaiß, Moritz</cp:lastModifiedBy>
  <cp:revision>15</cp:revision>
  <dcterms:created xsi:type="dcterms:W3CDTF">2025-10-07T18:45:00Z</dcterms:created>
  <dcterms:modified xsi:type="dcterms:W3CDTF">2025-10-17T08:20:35Z</dcterms:modified>
</cp:coreProperties>
</file>